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64" r:id="rId5"/>
    <p:sldId id="343" r:id="rId6"/>
    <p:sldId id="276" r:id="rId7"/>
    <p:sldId id="287" r:id="rId8"/>
    <p:sldId id="281" r:id="rId9"/>
    <p:sldId id="283" r:id="rId10"/>
    <p:sldId id="341" r:id="rId11"/>
    <p:sldId id="278" r:id="rId12"/>
    <p:sldId id="277" r:id="rId13"/>
    <p:sldId id="286" r:id="rId14"/>
    <p:sldId id="290" r:id="rId15"/>
    <p:sldId id="344" r:id="rId16"/>
    <p:sldId id="293" r:id="rId17"/>
    <p:sldId id="291" r:id="rId18"/>
    <p:sldId id="308" r:id="rId19"/>
    <p:sldId id="314" r:id="rId20"/>
    <p:sldId id="282" r:id="rId21"/>
    <p:sldId id="303" r:id="rId22"/>
    <p:sldId id="300" r:id="rId23"/>
    <p:sldId id="292" r:id="rId24"/>
    <p:sldId id="304" r:id="rId25"/>
    <p:sldId id="296" r:id="rId26"/>
    <p:sldId id="297" r:id="rId27"/>
    <p:sldId id="298" r:id="rId28"/>
    <p:sldId id="294" r:id="rId29"/>
    <p:sldId id="279" r:id="rId30"/>
    <p:sldId id="295" r:id="rId31"/>
    <p:sldId id="311" r:id="rId32"/>
    <p:sldId id="299" r:id="rId33"/>
    <p:sldId id="305" r:id="rId34"/>
    <p:sldId id="284" r:id="rId35"/>
    <p:sldId id="288" r:id="rId36"/>
    <p:sldId id="306" r:id="rId37"/>
    <p:sldId id="307" r:id="rId38"/>
    <p:sldId id="266" r:id="rId39"/>
    <p:sldId id="301" r:id="rId40"/>
    <p:sldId id="309" r:id="rId41"/>
    <p:sldId id="302" r:id="rId42"/>
    <p:sldId id="310" r:id="rId43"/>
    <p:sldId id="285" r:id="rId44"/>
    <p:sldId id="313" r:id="rId45"/>
    <p:sldId id="312" r:id="rId46"/>
    <p:sldId id="386" r:id="rId47"/>
    <p:sldId id="346" r:id="rId48"/>
    <p:sldId id="387" r:id="rId49"/>
  </p:sldIdLst>
  <p:sldSz cx="12188825" cy="6858000"/>
  <p:notesSz cx="6858000" cy="9144000"/>
  <p:defaultTextStyle>
    <a:defPPr rtl="0">
      <a:defRPr lang="uk-UA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16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76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36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3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95147" autoAdjust="0"/>
  </p:normalViewPr>
  <p:slideViewPr>
    <p:cSldViewPr showGuides="1">
      <p:cViewPr varScale="1">
        <p:scale>
          <a:sx n="81" d="100"/>
          <a:sy n="81" d="100"/>
        </p:scale>
        <p:origin x="701" y="58"/>
      </p:cViewPr>
      <p:guideLst>
        <p:guide pos="3839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3516" y="78"/>
      </p:cViewPr>
      <p:guideLst>
        <p:guide orient="horz" pos="294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CEA22C-334C-4A71-B829-D0BB416D35F2}" type="doc">
      <dgm:prSet loTypeId="urn:microsoft.com/office/officeart/2005/8/layout/orgChart1#1" loCatId="hierarchy" qsTypeId="urn:microsoft.com/office/officeart/2005/8/quickstyle/simple4#1" qsCatId="simple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C2D3C78E-3EC9-4007-A4DB-A9578A0F36B6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dirty="0" smtClean="0">
              <a:latin typeface="Verdana" panose="020B0604030504040204" pitchFamily="34" charset="0"/>
            </a:rPr>
            <a:t>Із 1955-го – </a:t>
          </a:r>
          <a:r>
            <a:rPr lang="uk-UA" sz="2000" b="1" dirty="0" smtClean="0">
              <a:latin typeface="Verdana" panose="020B0604030504040204" pitchFamily="34" charset="0"/>
            </a:rPr>
            <a:t>тяжкі творчі хліби</a:t>
          </a:r>
          <a:r>
            <a:rPr lang="uk-UA" sz="2000" dirty="0" smtClean="0">
              <a:latin typeface="Verdana" panose="020B0604030504040204" pitchFamily="34" charset="0"/>
            </a:rPr>
            <a:t>, з тавром в’язня, з нелегким поновленням </a:t>
          </a:r>
          <a:r>
            <a:rPr lang="uk-UA" sz="2000" dirty="0" err="1" smtClean="0">
              <a:latin typeface="Verdana" panose="020B0604030504040204" pitchFamily="34" charset="0"/>
            </a:rPr>
            <a:t>зв’язків</a:t>
          </a:r>
          <a:r>
            <a:rPr lang="uk-UA" sz="2000" dirty="0" smtClean="0">
              <a:latin typeface="Verdana" panose="020B0604030504040204" pitchFamily="34" charset="0"/>
            </a:rPr>
            <a:t>. Видавництва не зразу визнали. </a:t>
          </a:r>
          <a:endParaRPr lang="uk-UA" sz="2000" dirty="0"/>
        </a:p>
      </dgm:t>
    </dgm:pt>
    <dgm:pt modelId="{83B8DB2C-3B6E-44A6-861D-44D6BF25C38D}" type="parTrans" cxnId="{8068FB2A-3F7D-4E16-B819-A3D2BCB7EA8B}">
      <dgm:prSet/>
      <dgm:spPr/>
      <dgm:t>
        <a:bodyPr/>
        <a:lstStyle/>
        <a:p>
          <a:endParaRPr lang="uk-UA"/>
        </a:p>
      </dgm:t>
    </dgm:pt>
    <dgm:pt modelId="{74AC0B61-AD83-4E44-BEEF-EAEBD1214786}" type="sibTrans" cxnId="{8068FB2A-3F7D-4E16-B819-A3D2BCB7EA8B}">
      <dgm:prSet/>
      <dgm:spPr/>
      <dgm:t>
        <a:bodyPr/>
        <a:lstStyle/>
        <a:p>
          <a:endParaRPr lang="uk-UA"/>
        </a:p>
      </dgm:t>
    </dgm:pt>
    <dgm:pt modelId="{17DD9D4D-B463-4BFD-9BA2-91FFA1A341C7}">
      <dgm:prSet phldrT="[Текст]" custT="1"/>
      <dgm:spPr/>
      <dgm:t>
        <a:bodyPr/>
        <a:lstStyle/>
        <a:p>
          <a:r>
            <a:rPr lang="uk-UA" sz="1800" dirty="0" smtClean="0">
              <a:latin typeface="Verdana" panose="020B0604030504040204" pitchFamily="34" charset="0"/>
            </a:rPr>
            <a:t>Огульною статтею зарубав збірку оригінальних байок </a:t>
          </a:r>
          <a:r>
            <a:rPr lang="uk-UA" sz="1800" b="1" dirty="0" smtClean="0">
              <a:latin typeface="Verdana" panose="020B0604030504040204" pitchFamily="34" charset="0"/>
            </a:rPr>
            <a:t>М. Шеремет</a:t>
          </a:r>
          <a:r>
            <a:rPr lang="uk-UA" sz="1800" dirty="0" smtClean="0">
              <a:latin typeface="Verdana" panose="020B0604030504040204" pitchFamily="34" charset="0"/>
            </a:rPr>
            <a:t>. </a:t>
          </a:r>
          <a:endParaRPr lang="uk-UA" sz="1800" dirty="0"/>
        </a:p>
      </dgm:t>
    </dgm:pt>
    <dgm:pt modelId="{59CF0D66-91FD-4605-8E23-80B5354C258C}" type="parTrans" cxnId="{A114FA66-C311-4FB4-99FD-5805F585BF81}">
      <dgm:prSet/>
      <dgm:spPr/>
      <dgm:t>
        <a:bodyPr/>
        <a:lstStyle/>
        <a:p>
          <a:endParaRPr lang="uk-UA"/>
        </a:p>
      </dgm:t>
    </dgm:pt>
    <dgm:pt modelId="{24812CA9-8C06-4CF2-8733-5F958CD1DD88}" type="sibTrans" cxnId="{A114FA66-C311-4FB4-99FD-5805F585BF81}">
      <dgm:prSet/>
      <dgm:spPr/>
      <dgm:t>
        <a:bodyPr/>
        <a:lstStyle/>
        <a:p>
          <a:endParaRPr lang="uk-UA"/>
        </a:p>
      </dgm:t>
    </dgm:pt>
    <dgm:pt modelId="{38051319-53F4-4B50-AB14-B634A617307D}">
      <dgm:prSet phldrT="[Текст]"/>
      <dgm:spPr/>
      <dgm:t>
        <a:bodyPr/>
        <a:lstStyle/>
        <a:p>
          <a:r>
            <a:rPr lang="uk-UA" dirty="0" smtClean="0">
              <a:latin typeface="Verdana" panose="020B0604030504040204" pitchFamily="34" charset="0"/>
            </a:rPr>
            <a:t>Негативна рецензія </a:t>
          </a:r>
        </a:p>
        <a:p>
          <a:r>
            <a:rPr lang="uk-UA" b="1" dirty="0" smtClean="0">
              <a:latin typeface="Verdana" panose="020B0604030504040204" pitchFamily="34" charset="0"/>
            </a:rPr>
            <a:t>Л. Первомайського </a:t>
          </a:r>
          <a:r>
            <a:rPr lang="uk-UA" dirty="0" smtClean="0">
              <a:latin typeface="Verdana" panose="020B0604030504040204" pitchFamily="34" charset="0"/>
            </a:rPr>
            <a:t>на поетичне опрацювання байок Езопа через те, що переклади частини байок, мовляв, є у прозі російською мовою. </a:t>
          </a:r>
          <a:endParaRPr lang="uk-UA" dirty="0"/>
        </a:p>
      </dgm:t>
    </dgm:pt>
    <dgm:pt modelId="{2C47C121-CEB2-443E-AF87-C763105B15BF}" type="parTrans" cxnId="{9217711A-F772-4A22-BCA5-0D95C0E37BFE}">
      <dgm:prSet/>
      <dgm:spPr/>
      <dgm:t>
        <a:bodyPr/>
        <a:lstStyle/>
        <a:p>
          <a:endParaRPr lang="uk-UA"/>
        </a:p>
      </dgm:t>
    </dgm:pt>
    <dgm:pt modelId="{3D3BB71E-3904-4952-81AA-41ADC1F786D9}" type="sibTrans" cxnId="{9217711A-F772-4A22-BCA5-0D95C0E37BFE}">
      <dgm:prSet/>
      <dgm:spPr/>
      <dgm:t>
        <a:bodyPr/>
        <a:lstStyle/>
        <a:p>
          <a:endParaRPr lang="uk-UA"/>
        </a:p>
      </dgm:t>
    </dgm:pt>
    <dgm:pt modelId="{4397B840-ED2A-4FB1-9239-41F0B0368A37}">
      <dgm:prSet phldrT="[Текст]"/>
      <dgm:spPr/>
      <dgm:t>
        <a:bodyPr/>
        <a:lstStyle/>
        <a:p>
          <a:r>
            <a:rPr lang="uk-UA" dirty="0" smtClean="0">
              <a:latin typeface="Verdana" panose="020B0604030504040204" pitchFamily="34" charset="0"/>
            </a:rPr>
            <a:t>Хоч і критичною, але конструктивною, корисною була робоча рецензія </a:t>
          </a:r>
        </a:p>
        <a:p>
          <a:r>
            <a:rPr lang="uk-UA" b="1" dirty="0" smtClean="0">
              <a:latin typeface="Verdana" panose="020B0604030504040204" pitchFamily="34" charset="0"/>
            </a:rPr>
            <a:t>Д. Білоуса</a:t>
          </a:r>
          <a:r>
            <a:rPr lang="uk-UA" dirty="0" smtClean="0">
              <a:latin typeface="Verdana" panose="020B0604030504040204" pitchFamily="34" charset="0"/>
            </a:rPr>
            <a:t>. </a:t>
          </a:r>
          <a:endParaRPr lang="uk-UA" dirty="0"/>
        </a:p>
      </dgm:t>
    </dgm:pt>
    <dgm:pt modelId="{3154C6B8-63FF-4CD8-A087-330CC0240485}" type="parTrans" cxnId="{A99CDBAB-C53C-4280-AC97-AD33A09EB8EB}">
      <dgm:prSet/>
      <dgm:spPr/>
      <dgm:t>
        <a:bodyPr/>
        <a:lstStyle/>
        <a:p>
          <a:endParaRPr lang="uk-UA"/>
        </a:p>
      </dgm:t>
    </dgm:pt>
    <dgm:pt modelId="{1393B22E-6F04-4DD3-879E-4B8FB6B08B85}" type="sibTrans" cxnId="{A99CDBAB-C53C-4280-AC97-AD33A09EB8EB}">
      <dgm:prSet/>
      <dgm:spPr/>
      <dgm:t>
        <a:bodyPr/>
        <a:lstStyle/>
        <a:p>
          <a:endParaRPr lang="uk-UA"/>
        </a:p>
      </dgm:t>
    </dgm:pt>
    <dgm:pt modelId="{43B1B4CD-EA22-45E4-A2EB-F03CCCE22CAF}" type="pres">
      <dgm:prSet presAssocID="{F5CEA22C-334C-4A71-B829-D0BB416D35F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5F1055B7-EAF7-40E4-803B-C8FDF028ACF1}" type="pres">
      <dgm:prSet presAssocID="{C2D3C78E-3EC9-4007-A4DB-A9578A0F36B6}" presName="hierRoot1" presStyleCnt="0">
        <dgm:presLayoutVars>
          <dgm:hierBranch val="init"/>
        </dgm:presLayoutVars>
      </dgm:prSet>
      <dgm:spPr/>
    </dgm:pt>
    <dgm:pt modelId="{BF6B8360-B8D8-4B7D-B144-313139BB8A04}" type="pres">
      <dgm:prSet presAssocID="{C2D3C78E-3EC9-4007-A4DB-A9578A0F36B6}" presName="rootComposite1" presStyleCnt="0"/>
      <dgm:spPr/>
      <dgm:t>
        <a:bodyPr/>
        <a:lstStyle/>
        <a:p>
          <a:endParaRPr lang="uk-UA"/>
        </a:p>
      </dgm:t>
    </dgm:pt>
    <dgm:pt modelId="{1EBBB36C-80B6-4074-A10D-D27B7F81B175}" type="pres">
      <dgm:prSet presAssocID="{C2D3C78E-3EC9-4007-A4DB-A9578A0F36B6}" presName="rootText1" presStyleLbl="node0" presStyleIdx="0" presStyleCnt="1" custScaleX="341257" custScaleY="67749" custLinFactNeighborX="444" custLinFactNeighborY="-5266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3335461-3C49-4138-B2B3-B086EDA0251E}" type="pres">
      <dgm:prSet presAssocID="{C2D3C78E-3EC9-4007-A4DB-A9578A0F36B6}" presName="rootConnector1" presStyleLbl="node1" presStyleIdx="0" presStyleCnt="0"/>
      <dgm:spPr/>
      <dgm:t>
        <a:bodyPr/>
        <a:lstStyle/>
        <a:p>
          <a:endParaRPr lang="uk-UA"/>
        </a:p>
      </dgm:t>
    </dgm:pt>
    <dgm:pt modelId="{611B81D2-2B47-490D-805F-0B3763D675DC}" type="pres">
      <dgm:prSet presAssocID="{C2D3C78E-3EC9-4007-A4DB-A9578A0F36B6}" presName="hierChild2" presStyleCnt="0"/>
      <dgm:spPr/>
    </dgm:pt>
    <dgm:pt modelId="{E30AF272-A726-4FF7-BFFD-CAF8D6BB089B}" type="pres">
      <dgm:prSet presAssocID="{59CF0D66-91FD-4605-8E23-80B5354C258C}" presName="Name37" presStyleLbl="parChTrans1D2" presStyleIdx="0" presStyleCnt="3"/>
      <dgm:spPr/>
      <dgm:t>
        <a:bodyPr/>
        <a:lstStyle/>
        <a:p>
          <a:endParaRPr lang="uk-UA"/>
        </a:p>
      </dgm:t>
    </dgm:pt>
    <dgm:pt modelId="{F7412DB5-3BB5-46FB-B932-C8A1F982B982}" type="pres">
      <dgm:prSet presAssocID="{17DD9D4D-B463-4BFD-9BA2-91FFA1A341C7}" presName="hierRoot2" presStyleCnt="0">
        <dgm:presLayoutVars>
          <dgm:hierBranch val="init"/>
        </dgm:presLayoutVars>
      </dgm:prSet>
      <dgm:spPr/>
    </dgm:pt>
    <dgm:pt modelId="{0A7A8C03-6951-4CB9-A23E-36068814E6CE}" type="pres">
      <dgm:prSet presAssocID="{17DD9D4D-B463-4BFD-9BA2-91FFA1A341C7}" presName="rootComposite" presStyleCnt="0"/>
      <dgm:spPr/>
      <dgm:t>
        <a:bodyPr/>
        <a:lstStyle/>
        <a:p>
          <a:endParaRPr lang="uk-UA"/>
        </a:p>
      </dgm:t>
    </dgm:pt>
    <dgm:pt modelId="{87DB299B-CD1F-41AD-B8AF-D2DE551CC7D5}" type="pres">
      <dgm:prSet presAssocID="{17DD9D4D-B463-4BFD-9BA2-91FFA1A341C7}" presName="rootText" presStyleLbl="node2" presStyleIdx="0" presStyleCnt="3" custLinFactNeighborX="810" custLinFactNeighborY="263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6BA79B9-8360-4555-8DDF-8451FF379C8B}" type="pres">
      <dgm:prSet presAssocID="{17DD9D4D-B463-4BFD-9BA2-91FFA1A341C7}" presName="rootConnector" presStyleLbl="node2" presStyleIdx="0" presStyleCnt="3"/>
      <dgm:spPr/>
      <dgm:t>
        <a:bodyPr/>
        <a:lstStyle/>
        <a:p>
          <a:endParaRPr lang="uk-UA"/>
        </a:p>
      </dgm:t>
    </dgm:pt>
    <dgm:pt modelId="{094411FC-E7AB-4DA9-B81A-90BD49F26549}" type="pres">
      <dgm:prSet presAssocID="{17DD9D4D-B463-4BFD-9BA2-91FFA1A341C7}" presName="hierChild4" presStyleCnt="0"/>
      <dgm:spPr/>
    </dgm:pt>
    <dgm:pt modelId="{A79B0E0B-4AB2-4021-AEB2-2DDCC7FC09B0}" type="pres">
      <dgm:prSet presAssocID="{17DD9D4D-B463-4BFD-9BA2-91FFA1A341C7}" presName="hierChild5" presStyleCnt="0"/>
      <dgm:spPr/>
    </dgm:pt>
    <dgm:pt modelId="{6114C781-3374-4626-AFFD-80CC51793565}" type="pres">
      <dgm:prSet presAssocID="{2C47C121-CEB2-443E-AF87-C763105B15BF}" presName="Name37" presStyleLbl="parChTrans1D2" presStyleIdx="1" presStyleCnt="3"/>
      <dgm:spPr/>
      <dgm:t>
        <a:bodyPr/>
        <a:lstStyle/>
        <a:p>
          <a:endParaRPr lang="uk-UA"/>
        </a:p>
      </dgm:t>
    </dgm:pt>
    <dgm:pt modelId="{BC73832C-1CE5-426C-888B-DB3A8813E7D3}" type="pres">
      <dgm:prSet presAssocID="{38051319-53F4-4B50-AB14-B634A617307D}" presName="hierRoot2" presStyleCnt="0">
        <dgm:presLayoutVars>
          <dgm:hierBranch val="init"/>
        </dgm:presLayoutVars>
      </dgm:prSet>
      <dgm:spPr/>
    </dgm:pt>
    <dgm:pt modelId="{15AB980F-B76E-43C6-9DE6-E505BF07149A}" type="pres">
      <dgm:prSet presAssocID="{38051319-53F4-4B50-AB14-B634A617307D}" presName="rootComposite" presStyleCnt="0"/>
      <dgm:spPr/>
      <dgm:t>
        <a:bodyPr/>
        <a:lstStyle/>
        <a:p>
          <a:endParaRPr lang="uk-UA"/>
        </a:p>
      </dgm:t>
    </dgm:pt>
    <dgm:pt modelId="{76A58599-7E45-42E9-97D6-3E468D0665A3}" type="pres">
      <dgm:prSet presAssocID="{38051319-53F4-4B50-AB14-B634A617307D}" presName="rootText" presStyleLbl="node2" presStyleIdx="1" presStyleCnt="3" custLinFactNeighborX="386" custLinFactNeighborY="263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DF76435-EAE7-4AF4-A0D1-02C9ADF770E2}" type="pres">
      <dgm:prSet presAssocID="{38051319-53F4-4B50-AB14-B634A617307D}" presName="rootConnector" presStyleLbl="node2" presStyleIdx="1" presStyleCnt="3"/>
      <dgm:spPr/>
      <dgm:t>
        <a:bodyPr/>
        <a:lstStyle/>
        <a:p>
          <a:endParaRPr lang="uk-UA"/>
        </a:p>
      </dgm:t>
    </dgm:pt>
    <dgm:pt modelId="{906FB182-FD67-46CD-B889-C6BFAD7C6A67}" type="pres">
      <dgm:prSet presAssocID="{38051319-53F4-4B50-AB14-B634A617307D}" presName="hierChild4" presStyleCnt="0"/>
      <dgm:spPr/>
    </dgm:pt>
    <dgm:pt modelId="{A6A63FF3-C032-4D81-BD60-56E13C40B67F}" type="pres">
      <dgm:prSet presAssocID="{38051319-53F4-4B50-AB14-B634A617307D}" presName="hierChild5" presStyleCnt="0"/>
      <dgm:spPr/>
    </dgm:pt>
    <dgm:pt modelId="{2BFFCDE6-E208-46D8-8C75-B571E3286492}" type="pres">
      <dgm:prSet presAssocID="{3154C6B8-63FF-4CD8-A087-330CC0240485}" presName="Name37" presStyleLbl="parChTrans1D2" presStyleIdx="2" presStyleCnt="3"/>
      <dgm:spPr/>
      <dgm:t>
        <a:bodyPr/>
        <a:lstStyle/>
        <a:p>
          <a:endParaRPr lang="uk-UA"/>
        </a:p>
      </dgm:t>
    </dgm:pt>
    <dgm:pt modelId="{890EEB32-B710-4163-8896-02882B1A5026}" type="pres">
      <dgm:prSet presAssocID="{4397B840-ED2A-4FB1-9239-41F0B0368A37}" presName="hierRoot2" presStyleCnt="0">
        <dgm:presLayoutVars>
          <dgm:hierBranch val="init"/>
        </dgm:presLayoutVars>
      </dgm:prSet>
      <dgm:spPr/>
    </dgm:pt>
    <dgm:pt modelId="{B48390C6-1BAA-4BEA-A9AE-EDD51142F2EB}" type="pres">
      <dgm:prSet presAssocID="{4397B840-ED2A-4FB1-9239-41F0B0368A37}" presName="rootComposite" presStyleCnt="0"/>
      <dgm:spPr/>
      <dgm:t>
        <a:bodyPr/>
        <a:lstStyle/>
        <a:p>
          <a:endParaRPr lang="uk-UA"/>
        </a:p>
      </dgm:t>
    </dgm:pt>
    <dgm:pt modelId="{9AED8DA7-C78F-442D-B054-0BCF4E428C45}" type="pres">
      <dgm:prSet presAssocID="{4397B840-ED2A-4FB1-9239-41F0B0368A37}" presName="rootText" presStyleLbl="node2" presStyleIdx="2" presStyleCnt="3" custLinFactNeighborX="2145" custLinFactNeighborY="263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1BCAEBD-6811-4A5B-A676-42BA6924CBBB}" type="pres">
      <dgm:prSet presAssocID="{4397B840-ED2A-4FB1-9239-41F0B0368A37}" presName="rootConnector" presStyleLbl="node2" presStyleIdx="2" presStyleCnt="3"/>
      <dgm:spPr/>
      <dgm:t>
        <a:bodyPr/>
        <a:lstStyle/>
        <a:p>
          <a:endParaRPr lang="uk-UA"/>
        </a:p>
      </dgm:t>
    </dgm:pt>
    <dgm:pt modelId="{68433FB8-FDEB-4E76-B0FA-064679D84C1C}" type="pres">
      <dgm:prSet presAssocID="{4397B840-ED2A-4FB1-9239-41F0B0368A37}" presName="hierChild4" presStyleCnt="0"/>
      <dgm:spPr/>
    </dgm:pt>
    <dgm:pt modelId="{6CDDCF87-9D13-4A6A-9DE6-7079ACB84092}" type="pres">
      <dgm:prSet presAssocID="{4397B840-ED2A-4FB1-9239-41F0B0368A37}" presName="hierChild5" presStyleCnt="0"/>
      <dgm:spPr/>
    </dgm:pt>
    <dgm:pt modelId="{75FF3293-940E-45F3-8EB5-B4EF2FA5E4F8}" type="pres">
      <dgm:prSet presAssocID="{C2D3C78E-3EC9-4007-A4DB-A9578A0F36B6}" presName="hierChild3" presStyleCnt="0"/>
      <dgm:spPr/>
    </dgm:pt>
  </dgm:ptLst>
  <dgm:cxnLst>
    <dgm:cxn modelId="{BC2CE966-6DBA-4A37-BB6E-E223FFA4822D}" type="presOf" srcId="{4397B840-ED2A-4FB1-9239-41F0B0368A37}" destId="{9AED8DA7-C78F-442D-B054-0BCF4E428C45}" srcOrd="1" destOrd="0" presId="urn:microsoft.com/office/officeart/2005/8/layout/orgChart1#1"/>
    <dgm:cxn modelId="{CF891E28-F413-4232-8EEB-D0615CF8E702}" type="presOf" srcId="{2C47C121-CEB2-443E-AF87-C763105B15BF}" destId="{6114C781-3374-4626-AFFD-80CC51793565}" srcOrd="0" destOrd="0" presId="urn:microsoft.com/office/officeart/2005/8/layout/orgChart1#1"/>
    <dgm:cxn modelId="{1358F65D-3E9B-4CC5-A3AA-87A7827E8106}" type="presOf" srcId="{38051319-53F4-4B50-AB14-B634A617307D}" destId="{76A58599-7E45-42E9-97D6-3E468D0665A3}" srcOrd="1" destOrd="0" presId="urn:microsoft.com/office/officeart/2005/8/layout/orgChart1#1"/>
    <dgm:cxn modelId="{482AF550-378F-4DEB-AA80-E4F44E262BC8}" type="presOf" srcId="{4397B840-ED2A-4FB1-9239-41F0B0368A37}" destId="{B48390C6-1BAA-4BEA-A9AE-EDD51142F2EB}" srcOrd="0" destOrd="0" presId="urn:microsoft.com/office/officeart/2005/8/layout/orgChart1#1"/>
    <dgm:cxn modelId="{A114FA66-C311-4FB4-99FD-5805F585BF81}" srcId="{C2D3C78E-3EC9-4007-A4DB-A9578A0F36B6}" destId="{17DD9D4D-B463-4BFD-9BA2-91FFA1A341C7}" srcOrd="0" destOrd="0" parTransId="{59CF0D66-91FD-4605-8E23-80B5354C258C}" sibTransId="{24812CA9-8C06-4CF2-8733-5F958CD1DD88}"/>
    <dgm:cxn modelId="{297CD538-4690-4CDD-AED7-BD8B5E76D013}" type="presOf" srcId="{F5CEA22C-334C-4A71-B829-D0BB416D35F2}" destId="{43B1B4CD-EA22-45E4-A2EB-F03CCCE22CAF}" srcOrd="0" destOrd="0" presId="urn:microsoft.com/office/officeart/2005/8/layout/orgChart1#1"/>
    <dgm:cxn modelId="{A24C189D-0B92-47E2-BFAD-CBAE469D1866}" type="presOf" srcId="{C2D3C78E-3EC9-4007-A4DB-A9578A0F36B6}" destId="{BF6B8360-B8D8-4B7D-B144-313139BB8A04}" srcOrd="0" destOrd="0" presId="urn:microsoft.com/office/officeart/2005/8/layout/orgChart1#1"/>
    <dgm:cxn modelId="{CADEAF7F-75E1-41B4-BBA2-DE4EC69251CF}" type="presOf" srcId="{4397B840-ED2A-4FB1-9239-41F0B0368A37}" destId="{91BCAEBD-6811-4A5B-A676-42BA6924CBBB}" srcOrd="2" destOrd="0" presId="urn:microsoft.com/office/officeart/2005/8/layout/orgChart1#1"/>
    <dgm:cxn modelId="{CD270E0B-D069-4926-B0BA-463AD10F6360}" type="presOf" srcId="{C2D3C78E-3EC9-4007-A4DB-A9578A0F36B6}" destId="{1EBBB36C-80B6-4074-A10D-D27B7F81B175}" srcOrd="1" destOrd="0" presId="urn:microsoft.com/office/officeart/2005/8/layout/orgChart1#1"/>
    <dgm:cxn modelId="{8068FB2A-3F7D-4E16-B819-A3D2BCB7EA8B}" srcId="{F5CEA22C-334C-4A71-B829-D0BB416D35F2}" destId="{C2D3C78E-3EC9-4007-A4DB-A9578A0F36B6}" srcOrd="0" destOrd="0" parTransId="{83B8DB2C-3B6E-44A6-861D-44D6BF25C38D}" sibTransId="{74AC0B61-AD83-4E44-BEEF-EAEBD1214786}"/>
    <dgm:cxn modelId="{415B8656-2ECA-4DA5-ADFF-11429203CCAB}" type="presOf" srcId="{38051319-53F4-4B50-AB14-B634A617307D}" destId="{15AB980F-B76E-43C6-9DE6-E505BF07149A}" srcOrd="0" destOrd="0" presId="urn:microsoft.com/office/officeart/2005/8/layout/orgChart1#1"/>
    <dgm:cxn modelId="{778EA6EC-E6C5-4C55-AAA1-CEFFD0C5F988}" type="presOf" srcId="{17DD9D4D-B463-4BFD-9BA2-91FFA1A341C7}" destId="{0A7A8C03-6951-4CB9-A23E-36068814E6CE}" srcOrd="0" destOrd="0" presId="urn:microsoft.com/office/officeart/2005/8/layout/orgChart1#1"/>
    <dgm:cxn modelId="{9217711A-F772-4A22-BCA5-0D95C0E37BFE}" srcId="{C2D3C78E-3EC9-4007-A4DB-A9578A0F36B6}" destId="{38051319-53F4-4B50-AB14-B634A617307D}" srcOrd="1" destOrd="0" parTransId="{2C47C121-CEB2-443E-AF87-C763105B15BF}" sibTransId="{3D3BB71E-3904-4952-81AA-41ADC1F786D9}"/>
    <dgm:cxn modelId="{92645CC8-CC57-4E09-8708-CF25ACAF2A0A}" type="presOf" srcId="{17DD9D4D-B463-4BFD-9BA2-91FFA1A341C7}" destId="{16BA79B9-8360-4555-8DDF-8451FF379C8B}" srcOrd="2" destOrd="0" presId="urn:microsoft.com/office/officeart/2005/8/layout/orgChart1#1"/>
    <dgm:cxn modelId="{A99CDBAB-C53C-4280-AC97-AD33A09EB8EB}" srcId="{C2D3C78E-3EC9-4007-A4DB-A9578A0F36B6}" destId="{4397B840-ED2A-4FB1-9239-41F0B0368A37}" srcOrd="2" destOrd="0" parTransId="{3154C6B8-63FF-4CD8-A087-330CC0240485}" sibTransId="{1393B22E-6F04-4DD3-879E-4B8FB6B08B85}"/>
    <dgm:cxn modelId="{6F879BB4-2E7A-43E1-A7C0-61CFD98AA1AD}" type="presOf" srcId="{38051319-53F4-4B50-AB14-B634A617307D}" destId="{9DF76435-EAE7-4AF4-A0D1-02C9ADF770E2}" srcOrd="2" destOrd="0" presId="urn:microsoft.com/office/officeart/2005/8/layout/orgChart1#1"/>
    <dgm:cxn modelId="{46042D0C-B9D6-443E-8C4B-0C38DAC3B89D}" type="presOf" srcId="{C2D3C78E-3EC9-4007-A4DB-A9578A0F36B6}" destId="{13335461-3C49-4138-B2B3-B086EDA0251E}" srcOrd="2" destOrd="0" presId="urn:microsoft.com/office/officeart/2005/8/layout/orgChart1#1"/>
    <dgm:cxn modelId="{992F0E45-6AF0-4212-8722-744623FBE70D}" type="presOf" srcId="{17DD9D4D-B463-4BFD-9BA2-91FFA1A341C7}" destId="{87DB299B-CD1F-41AD-B8AF-D2DE551CC7D5}" srcOrd="1" destOrd="0" presId="urn:microsoft.com/office/officeart/2005/8/layout/orgChart1#1"/>
    <dgm:cxn modelId="{B31772A7-45BB-40F0-BB32-20677B0B05A5}" type="presOf" srcId="{3154C6B8-63FF-4CD8-A087-330CC0240485}" destId="{2BFFCDE6-E208-46D8-8C75-B571E3286492}" srcOrd="0" destOrd="0" presId="urn:microsoft.com/office/officeart/2005/8/layout/orgChart1#1"/>
    <dgm:cxn modelId="{DB05981F-63EA-4E42-9FB4-F1DE9DB52454}" type="presOf" srcId="{59CF0D66-91FD-4605-8E23-80B5354C258C}" destId="{E30AF272-A726-4FF7-BFFD-CAF8D6BB089B}" srcOrd="0" destOrd="0" presId="urn:microsoft.com/office/officeart/2005/8/layout/orgChart1#1"/>
    <dgm:cxn modelId="{CDD5E164-6054-4455-8A0B-452F2BD14F07}" type="presParOf" srcId="{43B1B4CD-EA22-45E4-A2EB-F03CCCE22CAF}" destId="{5F1055B7-EAF7-40E4-803B-C8FDF028ACF1}" srcOrd="0" destOrd="0" presId="urn:microsoft.com/office/officeart/2005/8/layout/orgChart1#1"/>
    <dgm:cxn modelId="{507CD652-9996-4077-9EF5-73165D5094A1}" type="presParOf" srcId="{5F1055B7-EAF7-40E4-803B-C8FDF028ACF1}" destId="{BF6B8360-B8D8-4B7D-B144-313139BB8A04}" srcOrd="0" destOrd="0" presId="urn:microsoft.com/office/officeart/2005/8/layout/orgChart1#1"/>
    <dgm:cxn modelId="{46C4926C-2430-40BB-80C8-95A3686A7134}" type="presParOf" srcId="{BF6B8360-B8D8-4B7D-B144-313139BB8A04}" destId="{1EBBB36C-80B6-4074-A10D-D27B7F81B175}" srcOrd="0" destOrd="0" presId="urn:microsoft.com/office/officeart/2005/8/layout/orgChart1#1"/>
    <dgm:cxn modelId="{C8433502-B065-4DC6-8D4A-02FEA6BC6094}" type="presParOf" srcId="{BF6B8360-B8D8-4B7D-B144-313139BB8A04}" destId="{13335461-3C49-4138-B2B3-B086EDA0251E}" srcOrd="1" destOrd="0" presId="urn:microsoft.com/office/officeart/2005/8/layout/orgChart1#1"/>
    <dgm:cxn modelId="{BCBCA485-96E7-4DC6-90BD-CD005878D3FF}" type="presParOf" srcId="{5F1055B7-EAF7-40E4-803B-C8FDF028ACF1}" destId="{611B81D2-2B47-490D-805F-0B3763D675DC}" srcOrd="1" destOrd="0" presId="urn:microsoft.com/office/officeart/2005/8/layout/orgChart1#1"/>
    <dgm:cxn modelId="{306662EC-4A43-4DC5-82D7-504A43D62071}" type="presParOf" srcId="{611B81D2-2B47-490D-805F-0B3763D675DC}" destId="{E30AF272-A726-4FF7-BFFD-CAF8D6BB089B}" srcOrd="0" destOrd="0" presId="urn:microsoft.com/office/officeart/2005/8/layout/orgChart1#1"/>
    <dgm:cxn modelId="{8B54B266-BE66-4C37-A2D8-F8B9B18B4137}" type="presParOf" srcId="{611B81D2-2B47-490D-805F-0B3763D675DC}" destId="{F7412DB5-3BB5-46FB-B932-C8A1F982B982}" srcOrd="1" destOrd="0" presId="urn:microsoft.com/office/officeart/2005/8/layout/orgChart1#1"/>
    <dgm:cxn modelId="{9346CC07-9288-4E10-8615-6CDEB901231C}" type="presParOf" srcId="{F7412DB5-3BB5-46FB-B932-C8A1F982B982}" destId="{0A7A8C03-6951-4CB9-A23E-36068814E6CE}" srcOrd="0" destOrd="0" presId="urn:microsoft.com/office/officeart/2005/8/layout/orgChart1#1"/>
    <dgm:cxn modelId="{0C30707C-4429-49D9-9257-33D38E663C20}" type="presParOf" srcId="{0A7A8C03-6951-4CB9-A23E-36068814E6CE}" destId="{87DB299B-CD1F-41AD-B8AF-D2DE551CC7D5}" srcOrd="0" destOrd="0" presId="urn:microsoft.com/office/officeart/2005/8/layout/orgChart1#1"/>
    <dgm:cxn modelId="{A0D31727-3571-4251-B220-EF2842046DAF}" type="presParOf" srcId="{0A7A8C03-6951-4CB9-A23E-36068814E6CE}" destId="{16BA79B9-8360-4555-8DDF-8451FF379C8B}" srcOrd="1" destOrd="0" presId="urn:microsoft.com/office/officeart/2005/8/layout/orgChart1#1"/>
    <dgm:cxn modelId="{A2710206-C667-4991-AEC5-D3101299C7E7}" type="presParOf" srcId="{F7412DB5-3BB5-46FB-B932-C8A1F982B982}" destId="{094411FC-E7AB-4DA9-B81A-90BD49F26549}" srcOrd="1" destOrd="0" presId="urn:microsoft.com/office/officeart/2005/8/layout/orgChart1#1"/>
    <dgm:cxn modelId="{41FF88D6-281D-4029-A7B3-C23666386215}" type="presParOf" srcId="{F7412DB5-3BB5-46FB-B932-C8A1F982B982}" destId="{A79B0E0B-4AB2-4021-AEB2-2DDCC7FC09B0}" srcOrd="2" destOrd="0" presId="urn:microsoft.com/office/officeart/2005/8/layout/orgChart1#1"/>
    <dgm:cxn modelId="{E12ED340-0E57-429C-A7C5-A787A3ED98AD}" type="presParOf" srcId="{611B81D2-2B47-490D-805F-0B3763D675DC}" destId="{6114C781-3374-4626-AFFD-80CC51793565}" srcOrd="2" destOrd="0" presId="urn:microsoft.com/office/officeart/2005/8/layout/orgChart1#1"/>
    <dgm:cxn modelId="{21530970-803A-498D-A0FE-17D5B8F15AFB}" type="presParOf" srcId="{611B81D2-2B47-490D-805F-0B3763D675DC}" destId="{BC73832C-1CE5-426C-888B-DB3A8813E7D3}" srcOrd="3" destOrd="0" presId="urn:microsoft.com/office/officeart/2005/8/layout/orgChart1#1"/>
    <dgm:cxn modelId="{225CC1A9-9B0F-43E1-BCB7-87E2A5355C1B}" type="presParOf" srcId="{BC73832C-1CE5-426C-888B-DB3A8813E7D3}" destId="{15AB980F-B76E-43C6-9DE6-E505BF07149A}" srcOrd="0" destOrd="0" presId="urn:microsoft.com/office/officeart/2005/8/layout/orgChart1#1"/>
    <dgm:cxn modelId="{BB01849E-44D1-473A-A60B-4D2912970EF2}" type="presParOf" srcId="{15AB980F-B76E-43C6-9DE6-E505BF07149A}" destId="{76A58599-7E45-42E9-97D6-3E468D0665A3}" srcOrd="0" destOrd="0" presId="urn:microsoft.com/office/officeart/2005/8/layout/orgChart1#1"/>
    <dgm:cxn modelId="{8166E5A5-448B-4D08-802D-B8B3C7FB71DF}" type="presParOf" srcId="{15AB980F-B76E-43C6-9DE6-E505BF07149A}" destId="{9DF76435-EAE7-4AF4-A0D1-02C9ADF770E2}" srcOrd="1" destOrd="0" presId="urn:microsoft.com/office/officeart/2005/8/layout/orgChart1#1"/>
    <dgm:cxn modelId="{B6C89C64-2C29-4B7C-9B85-9F0CA833E33F}" type="presParOf" srcId="{BC73832C-1CE5-426C-888B-DB3A8813E7D3}" destId="{906FB182-FD67-46CD-B889-C6BFAD7C6A67}" srcOrd="1" destOrd="0" presId="urn:microsoft.com/office/officeart/2005/8/layout/orgChart1#1"/>
    <dgm:cxn modelId="{E95FB5D8-BC22-4786-ABAA-7D21840BFC7A}" type="presParOf" srcId="{BC73832C-1CE5-426C-888B-DB3A8813E7D3}" destId="{A6A63FF3-C032-4D81-BD60-56E13C40B67F}" srcOrd="2" destOrd="0" presId="urn:microsoft.com/office/officeart/2005/8/layout/orgChart1#1"/>
    <dgm:cxn modelId="{8A94DCF7-52D8-44D7-B0F6-0572F3BED075}" type="presParOf" srcId="{611B81D2-2B47-490D-805F-0B3763D675DC}" destId="{2BFFCDE6-E208-46D8-8C75-B571E3286492}" srcOrd="4" destOrd="0" presId="urn:microsoft.com/office/officeart/2005/8/layout/orgChart1#1"/>
    <dgm:cxn modelId="{DA20FDAD-560E-4A25-9639-E0F1235CB2F8}" type="presParOf" srcId="{611B81D2-2B47-490D-805F-0B3763D675DC}" destId="{890EEB32-B710-4163-8896-02882B1A5026}" srcOrd="5" destOrd="0" presId="urn:microsoft.com/office/officeart/2005/8/layout/orgChart1#1"/>
    <dgm:cxn modelId="{71EE52ED-54DB-4E3C-9E95-C89A9E44C099}" type="presParOf" srcId="{890EEB32-B710-4163-8896-02882B1A5026}" destId="{B48390C6-1BAA-4BEA-A9AE-EDD51142F2EB}" srcOrd="0" destOrd="0" presId="urn:microsoft.com/office/officeart/2005/8/layout/orgChart1#1"/>
    <dgm:cxn modelId="{4A627E59-2D25-440F-A37A-1D71724EEC72}" type="presParOf" srcId="{B48390C6-1BAA-4BEA-A9AE-EDD51142F2EB}" destId="{9AED8DA7-C78F-442D-B054-0BCF4E428C45}" srcOrd="0" destOrd="0" presId="urn:microsoft.com/office/officeart/2005/8/layout/orgChart1#1"/>
    <dgm:cxn modelId="{1E079E16-FFDB-4BC7-A3A7-9D8480682311}" type="presParOf" srcId="{B48390C6-1BAA-4BEA-A9AE-EDD51142F2EB}" destId="{91BCAEBD-6811-4A5B-A676-42BA6924CBBB}" srcOrd="1" destOrd="0" presId="urn:microsoft.com/office/officeart/2005/8/layout/orgChart1#1"/>
    <dgm:cxn modelId="{39196B79-7755-4338-A51A-CC9833C37C01}" type="presParOf" srcId="{890EEB32-B710-4163-8896-02882B1A5026}" destId="{68433FB8-FDEB-4E76-B0FA-064679D84C1C}" srcOrd="1" destOrd="0" presId="urn:microsoft.com/office/officeart/2005/8/layout/orgChart1#1"/>
    <dgm:cxn modelId="{05940B75-853A-4ACD-BC3E-F5E4C03BB1DD}" type="presParOf" srcId="{890EEB32-B710-4163-8896-02882B1A5026}" destId="{6CDDCF87-9D13-4A6A-9DE6-7079ACB84092}" srcOrd="2" destOrd="0" presId="urn:microsoft.com/office/officeart/2005/8/layout/orgChart1#1"/>
    <dgm:cxn modelId="{8BDB0FC8-038F-442E-8002-8EC6B9CD5BC9}" type="presParOf" srcId="{5F1055B7-EAF7-40E4-803B-C8FDF028ACF1}" destId="{75FF3293-940E-45F3-8EB5-B4EF2FA5E4F8}" srcOrd="2" destOrd="0" presId="urn:microsoft.com/office/officeart/2005/8/layout/orgChar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FCDE6-E208-46D8-8C75-B571E3286492}">
      <dsp:nvSpPr>
        <dsp:cNvPr id="0" name=""/>
        <dsp:cNvSpPr/>
      </dsp:nvSpPr>
      <dsp:spPr>
        <a:xfrm>
          <a:off x="5629578" y="1356170"/>
          <a:ext cx="3961602" cy="1987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2641"/>
              </a:lnTo>
              <a:lnTo>
                <a:pt x="3961602" y="1642641"/>
              </a:lnTo>
              <a:lnTo>
                <a:pt x="3961602" y="198747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4C781-3374-4626-AFFD-80CC51793565}">
      <dsp:nvSpPr>
        <dsp:cNvPr id="0" name=""/>
        <dsp:cNvSpPr/>
      </dsp:nvSpPr>
      <dsp:spPr>
        <a:xfrm>
          <a:off x="5583580" y="1356170"/>
          <a:ext cx="91440" cy="1987476"/>
        </a:xfrm>
        <a:custGeom>
          <a:avLst/>
          <a:gdLst/>
          <a:ahLst/>
          <a:cxnLst/>
          <a:rect l="0" t="0" r="0" b="0"/>
          <a:pathLst>
            <a:path>
              <a:moveTo>
                <a:pt x="45997" y="0"/>
              </a:moveTo>
              <a:lnTo>
                <a:pt x="45997" y="1642641"/>
              </a:lnTo>
              <a:lnTo>
                <a:pt x="45720" y="1642641"/>
              </a:lnTo>
              <a:lnTo>
                <a:pt x="45720" y="198747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AF272-A726-4FF7-BFFD-CAF8D6BB089B}">
      <dsp:nvSpPr>
        <dsp:cNvPr id="0" name=""/>
        <dsp:cNvSpPr/>
      </dsp:nvSpPr>
      <dsp:spPr>
        <a:xfrm>
          <a:off x="1669422" y="1356170"/>
          <a:ext cx="3960155" cy="1987476"/>
        </a:xfrm>
        <a:custGeom>
          <a:avLst/>
          <a:gdLst/>
          <a:ahLst/>
          <a:cxnLst/>
          <a:rect l="0" t="0" r="0" b="0"/>
          <a:pathLst>
            <a:path>
              <a:moveTo>
                <a:pt x="3960155" y="0"/>
              </a:moveTo>
              <a:lnTo>
                <a:pt x="3960155" y="1642641"/>
              </a:lnTo>
              <a:lnTo>
                <a:pt x="0" y="1642641"/>
              </a:lnTo>
              <a:lnTo>
                <a:pt x="0" y="198747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BBB36C-80B6-4074-A10D-D27B7F81B175}">
      <dsp:nvSpPr>
        <dsp:cNvPr id="0" name=""/>
        <dsp:cNvSpPr/>
      </dsp:nvSpPr>
      <dsp:spPr>
        <a:xfrm>
          <a:off x="25909" y="243686"/>
          <a:ext cx="11207338" cy="11124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Verdana" panose="020B0604030504040204" pitchFamily="34" charset="0"/>
            </a:rPr>
            <a:t>Із 1955-го – </a:t>
          </a:r>
          <a:r>
            <a:rPr lang="uk-UA" sz="2000" b="1" kern="1200" dirty="0" smtClean="0">
              <a:latin typeface="Verdana" panose="020B0604030504040204" pitchFamily="34" charset="0"/>
            </a:rPr>
            <a:t>тяжкі творчі хліби</a:t>
          </a:r>
          <a:r>
            <a:rPr lang="uk-UA" sz="2000" kern="1200" dirty="0" smtClean="0">
              <a:latin typeface="Verdana" panose="020B0604030504040204" pitchFamily="34" charset="0"/>
            </a:rPr>
            <a:t>, з тавром в’язня, з нелегким поновленням </a:t>
          </a:r>
          <a:r>
            <a:rPr lang="uk-UA" sz="2000" kern="1200" dirty="0" err="1" smtClean="0">
              <a:latin typeface="Verdana" panose="020B0604030504040204" pitchFamily="34" charset="0"/>
            </a:rPr>
            <a:t>зв’язків</a:t>
          </a:r>
          <a:r>
            <a:rPr lang="uk-UA" sz="2000" kern="1200" dirty="0" smtClean="0">
              <a:latin typeface="Verdana" panose="020B0604030504040204" pitchFamily="34" charset="0"/>
            </a:rPr>
            <a:t>. Видавництва не зразу визнали. </a:t>
          </a:r>
          <a:endParaRPr lang="uk-UA" sz="2000" kern="1200" dirty="0"/>
        </a:p>
      </dsp:txBody>
      <dsp:txXfrm>
        <a:off x="25909" y="243686"/>
        <a:ext cx="11207338" cy="1112484"/>
      </dsp:txXfrm>
    </dsp:sp>
    <dsp:sp modelId="{87DB299B-CD1F-41AD-B8AF-D2DE551CC7D5}">
      <dsp:nvSpPr>
        <dsp:cNvPr id="0" name=""/>
        <dsp:cNvSpPr/>
      </dsp:nvSpPr>
      <dsp:spPr>
        <a:xfrm>
          <a:off x="27355" y="3343646"/>
          <a:ext cx="3284134" cy="16420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Verdana" panose="020B0604030504040204" pitchFamily="34" charset="0"/>
            </a:rPr>
            <a:t>Огульною статтею зарубав збірку оригінальних байок </a:t>
          </a:r>
          <a:r>
            <a:rPr lang="uk-UA" sz="1800" b="1" kern="1200" dirty="0" smtClean="0">
              <a:latin typeface="Verdana" panose="020B0604030504040204" pitchFamily="34" charset="0"/>
            </a:rPr>
            <a:t>М. Шеремет</a:t>
          </a:r>
          <a:r>
            <a:rPr lang="uk-UA" sz="1800" kern="1200" dirty="0" smtClean="0">
              <a:latin typeface="Verdana" panose="020B0604030504040204" pitchFamily="34" charset="0"/>
            </a:rPr>
            <a:t>. </a:t>
          </a:r>
          <a:endParaRPr lang="uk-UA" sz="1800" kern="1200" dirty="0"/>
        </a:p>
      </dsp:txBody>
      <dsp:txXfrm>
        <a:off x="27355" y="3343646"/>
        <a:ext cx="3284134" cy="1642067"/>
      </dsp:txXfrm>
    </dsp:sp>
    <dsp:sp modelId="{76A58599-7E45-42E9-97D6-3E468D0665A3}">
      <dsp:nvSpPr>
        <dsp:cNvPr id="0" name=""/>
        <dsp:cNvSpPr/>
      </dsp:nvSpPr>
      <dsp:spPr>
        <a:xfrm>
          <a:off x="3987233" y="3343646"/>
          <a:ext cx="3284134" cy="16420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Verdana" panose="020B0604030504040204" pitchFamily="34" charset="0"/>
            </a:rPr>
            <a:t>Негативна рецензія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Verdana" panose="020B0604030504040204" pitchFamily="34" charset="0"/>
            </a:rPr>
            <a:t>Л. Первомайського </a:t>
          </a:r>
          <a:r>
            <a:rPr lang="uk-UA" sz="1600" kern="1200" dirty="0" smtClean="0">
              <a:latin typeface="Verdana" panose="020B0604030504040204" pitchFamily="34" charset="0"/>
            </a:rPr>
            <a:t>на поетичне опрацювання байок Езопа через те, що переклади частини байок, мовляв, є у прозі російською мовою. </a:t>
          </a:r>
          <a:endParaRPr lang="uk-UA" sz="1600" kern="1200" dirty="0"/>
        </a:p>
      </dsp:txBody>
      <dsp:txXfrm>
        <a:off x="3987233" y="3343646"/>
        <a:ext cx="3284134" cy="1642067"/>
      </dsp:txXfrm>
    </dsp:sp>
    <dsp:sp modelId="{9AED8DA7-C78F-442D-B054-0BCF4E428C45}">
      <dsp:nvSpPr>
        <dsp:cNvPr id="0" name=""/>
        <dsp:cNvSpPr/>
      </dsp:nvSpPr>
      <dsp:spPr>
        <a:xfrm>
          <a:off x="7949113" y="3343646"/>
          <a:ext cx="3284134" cy="16420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Verdana" panose="020B0604030504040204" pitchFamily="34" charset="0"/>
            </a:rPr>
            <a:t>Хоч і критичною, але конструктивною, корисною була робоча рецензія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Verdana" panose="020B0604030504040204" pitchFamily="34" charset="0"/>
            </a:rPr>
            <a:t>Д. Білоуса</a:t>
          </a:r>
          <a:r>
            <a:rPr lang="uk-UA" sz="1600" kern="1200" dirty="0" smtClean="0">
              <a:latin typeface="Verdana" panose="020B0604030504040204" pitchFamily="34" charset="0"/>
            </a:rPr>
            <a:t>. </a:t>
          </a:r>
          <a:endParaRPr lang="uk-UA" sz="1600" kern="1200" dirty="0"/>
        </a:p>
      </dsp:txBody>
      <dsp:txXfrm>
        <a:off x="7949113" y="3343646"/>
        <a:ext cx="3284134" cy="1642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#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830D017-EB69-4703-BFB5-A9724183AEC5}" type="datetime1">
              <a:rPr lang="uk-UA" smtClean="0">
                <a:solidFill>
                  <a:schemeClr val="tx2"/>
                </a:solidFill>
              </a:rPr>
              <a:t>24.02.2024</a:t>
            </a:fld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uk-UA" smtClean="0">
                <a:solidFill>
                  <a:schemeClr val="tx2"/>
                </a:solidFill>
              </a:rPr>
              <a:t>‹№›</a:t>
            </a:fld>
            <a:endParaRPr lang="uk-UA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AA6E9D3D-597A-468F-A750-E69749418701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4" name="Місце для зображення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uk-UA" smtClean="0"/>
              <a:t>‹№›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9200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165" algn="l" defTabSz="1219200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765" algn="l" defTabSz="1219200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3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5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65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uk-UA" smtClean="0"/>
              <a:t>Клацніть, щоб редагувати стиль зразка підзаголовка</a:t>
            </a:r>
            <a:endParaRPr lang="uk-UA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6569EDF-4F3E-44EE-8966-B3A82478C6AC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91F514-5F73-499C-8DAF-4C7C8F3F307B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4A2-00C9-4420-A5DD-8666D7418A99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F1A11B0-D147-4EBA-BCDB-D698BB8E16D5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uk-UA" smtClean="0"/>
              <a:t>Зразки заголовків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600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5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165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smtClean="0"/>
              <a:t>Зразок тексту</a:t>
            </a:r>
            <a:endParaRPr lang="uk-UA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045" algn="l" rtl="0">
              <a:defRPr sz="1800"/>
            </a:lvl5pPr>
            <a:lvl6pPr marL="2011045" algn="l" rtl="0">
              <a:defRPr sz="1800"/>
            </a:lvl6pPr>
            <a:lvl7pPr marL="2011045" algn="l" rtl="0">
              <a:defRPr sz="1800"/>
            </a:lvl7pPr>
            <a:lvl8pPr marL="2011045" algn="l" rtl="0">
              <a:defRPr sz="1800"/>
            </a:lvl8pPr>
            <a:lvl9pPr marL="2011045" algn="l" rtl="0">
              <a:defRPr sz="1800"/>
            </a:lvl9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045" algn="l" rtl="0">
              <a:defRPr sz="1800"/>
            </a:lvl5pPr>
            <a:lvl6pPr marL="2011045" algn="l" rtl="0">
              <a:defRPr sz="1800"/>
            </a:lvl6pPr>
            <a:lvl7pPr marL="2011045" algn="l" rtl="0">
              <a:defRPr sz="1800"/>
            </a:lvl7pPr>
            <a:lvl8pPr marL="2011045" algn="l" rtl="0">
              <a:defRPr sz="1800"/>
            </a:lvl8pPr>
            <a:lvl9pPr marL="2011045" algn="l" rtl="0">
              <a:defRPr sz="1800"/>
            </a:lvl9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2D4A0A0-62E8-4EA0-BAD8-730D57F18056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600" indent="0" algn="l" rtl="0">
              <a:buNone/>
              <a:defRPr sz="2700" b="1"/>
            </a:lvl2pPr>
            <a:lvl3pPr marL="1219200" indent="0" algn="l" rtl="0">
              <a:buNone/>
              <a:defRPr sz="2400" b="1"/>
            </a:lvl3pPr>
            <a:lvl4pPr marL="1828165" indent="0" algn="l" rtl="0">
              <a:buNone/>
              <a:defRPr sz="2100" b="1"/>
            </a:lvl4pPr>
            <a:lvl5pPr marL="2437765" indent="0" algn="l" rtl="0">
              <a:buNone/>
              <a:defRPr sz="2100" b="1"/>
            </a:lvl5pPr>
            <a:lvl6pPr marL="3047365" indent="0" algn="l" rtl="0">
              <a:buNone/>
              <a:defRPr sz="2100" b="1"/>
            </a:lvl6pPr>
            <a:lvl7pPr marL="3656965" indent="0" algn="l" rtl="0">
              <a:buNone/>
              <a:defRPr sz="2100" b="1"/>
            </a:lvl7pPr>
            <a:lvl8pPr marL="4266565" indent="0" algn="l" rtl="0">
              <a:buNone/>
              <a:defRPr sz="2100" b="1"/>
            </a:lvl8pPr>
            <a:lvl9pPr marL="4876165" indent="0" algn="l" rtl="0">
              <a:buNone/>
              <a:defRPr sz="2100" b="1"/>
            </a:lvl9pPr>
          </a:lstStyle>
          <a:p>
            <a:pPr lvl="0" rtl="0"/>
            <a:r>
              <a:rPr lang="uk-UA" dirty="0" smtClean="0"/>
              <a:t>Зразок тексту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045" algn="l" rtl="0">
              <a:defRPr sz="1800"/>
            </a:lvl5pPr>
            <a:lvl6pPr marL="2011045" algn="l" rtl="0">
              <a:defRPr sz="1800"/>
            </a:lvl6pPr>
            <a:lvl7pPr marL="2011045" algn="l" rtl="0">
              <a:defRPr sz="1800"/>
            </a:lvl7pPr>
            <a:lvl8pPr marL="2011045" algn="l" rtl="0">
              <a:defRPr sz="1800"/>
            </a:lvl8pPr>
            <a:lvl9pPr marL="2011045" algn="l" rtl="0">
              <a:defRPr sz="1800"/>
            </a:lvl9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5" name="Місце для тексту 4"/>
          <p:cNvSpPr>
            <a:spLocks noGrp="1"/>
          </p:cNvSpPr>
          <p:nvPr>
            <p:ph type="body" sz="quarter" idx="3" hasCustomPrompt="1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600" indent="0" algn="l" rtl="0">
              <a:buNone/>
              <a:defRPr sz="2700" b="1"/>
            </a:lvl2pPr>
            <a:lvl3pPr marL="1219200" indent="0" algn="l" rtl="0">
              <a:buNone/>
              <a:defRPr sz="2400" b="1"/>
            </a:lvl3pPr>
            <a:lvl4pPr marL="1828165" indent="0" algn="l" rtl="0">
              <a:buNone/>
              <a:defRPr sz="2100" b="1"/>
            </a:lvl4pPr>
            <a:lvl5pPr marL="2437765" indent="0" algn="l" rtl="0">
              <a:buNone/>
              <a:defRPr sz="2100" b="1"/>
            </a:lvl5pPr>
            <a:lvl6pPr marL="3047365" indent="0" algn="l" rtl="0">
              <a:buNone/>
              <a:defRPr sz="2100" b="1"/>
            </a:lvl6pPr>
            <a:lvl7pPr marL="3656965" indent="0" algn="l" rtl="0">
              <a:buNone/>
              <a:defRPr sz="2100" b="1"/>
            </a:lvl7pPr>
            <a:lvl8pPr marL="4266565" indent="0" algn="l" rtl="0">
              <a:buNone/>
              <a:defRPr sz="2100" b="1"/>
            </a:lvl8pPr>
            <a:lvl9pPr marL="4876165" indent="0" algn="l" rtl="0">
              <a:buNone/>
              <a:defRPr sz="2100" b="1"/>
            </a:lvl9pPr>
          </a:lstStyle>
          <a:p>
            <a:pPr lvl="0" rtl="0"/>
            <a:r>
              <a:rPr lang="uk-UA" dirty="0" smtClean="0"/>
              <a:t>Зразок тексту</a:t>
            </a:r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045" algn="l" rtl="0">
              <a:defRPr sz="1800"/>
            </a:lvl5pPr>
            <a:lvl6pPr marL="2011045" algn="l" rtl="0">
              <a:defRPr sz="1800"/>
            </a:lvl6pPr>
            <a:lvl7pPr marL="2011045" algn="l" rtl="0">
              <a:defRPr sz="1800"/>
            </a:lvl7pPr>
            <a:lvl8pPr marL="2011045" algn="l" rtl="0">
              <a:defRPr sz="1800"/>
            </a:lvl8pPr>
            <a:lvl9pPr marL="2011045" algn="l" rtl="0">
              <a:defRPr sz="1800"/>
            </a:lvl9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41880EC-3B56-4F7B-944F-3DD238BB6F6B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5BF207E-0BA8-4F96-87A2-5F214883706D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C9548D2-A4FE-43AC-81F3-536F985ADC82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 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 hasCustomPrompt="1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600" indent="0" algn="l" rtl="0">
              <a:buNone/>
              <a:defRPr sz="1600"/>
            </a:lvl2pPr>
            <a:lvl3pPr marL="1219200" indent="0" algn="l" rtl="0">
              <a:buNone/>
              <a:defRPr sz="1300"/>
            </a:lvl3pPr>
            <a:lvl4pPr marL="1828165" indent="0" algn="l" rtl="0">
              <a:buNone/>
              <a:defRPr sz="1200"/>
            </a:lvl4pPr>
            <a:lvl5pPr marL="2437765" indent="0" algn="l" rtl="0">
              <a:buNone/>
              <a:defRPr sz="1200"/>
            </a:lvl5pPr>
            <a:lvl6pPr marL="3047365" indent="0" algn="l" rtl="0">
              <a:buNone/>
              <a:defRPr sz="1200"/>
            </a:lvl6pPr>
            <a:lvl7pPr marL="3656965" indent="0" algn="l" rtl="0">
              <a:buNone/>
              <a:defRPr sz="1200"/>
            </a:lvl7pPr>
            <a:lvl8pPr marL="4266565" indent="0" algn="l" rtl="0">
              <a:buNone/>
              <a:defRPr sz="1200"/>
            </a:lvl8pPr>
            <a:lvl9pPr marL="4876165" indent="0" algn="l" rtl="0">
              <a:buNone/>
              <a:defRPr sz="1200"/>
            </a:lvl9pPr>
          </a:lstStyle>
          <a:p>
            <a:pPr lvl="0" rtl="0"/>
            <a:r>
              <a:rPr lang="uk-UA" dirty="0" smtClean="0"/>
              <a:t>Зразок тексту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DC0A9B-60C8-4A5E-9D0A-FBD7BB7DE959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 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 hasCustomPrompt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600" indent="0" algn="l" rtl="0">
              <a:buNone/>
              <a:defRPr sz="3700"/>
            </a:lvl2pPr>
            <a:lvl3pPr marL="1219200" indent="0" algn="l" rtl="0">
              <a:buNone/>
              <a:defRPr sz="3200"/>
            </a:lvl3pPr>
            <a:lvl4pPr marL="1828165" indent="0" algn="l" rtl="0">
              <a:buNone/>
              <a:defRPr sz="2700"/>
            </a:lvl4pPr>
            <a:lvl5pPr marL="2437765" indent="0" algn="l" rtl="0">
              <a:buNone/>
              <a:defRPr sz="2700"/>
            </a:lvl5pPr>
            <a:lvl6pPr marL="3047365" indent="0" algn="l" rtl="0">
              <a:buNone/>
              <a:defRPr sz="2700"/>
            </a:lvl6pPr>
            <a:lvl7pPr marL="3656965" indent="0" algn="l" rtl="0">
              <a:buNone/>
              <a:defRPr sz="2700"/>
            </a:lvl7pPr>
            <a:lvl8pPr marL="4266565" indent="0" algn="l" rtl="0">
              <a:buNone/>
              <a:defRPr sz="2700"/>
            </a:lvl8pPr>
            <a:lvl9pPr marL="4876165" indent="0" algn="l" rtl="0">
              <a:buNone/>
              <a:defRPr sz="2700"/>
            </a:lvl9pPr>
          </a:lstStyle>
          <a:p>
            <a:pPr rtl="0"/>
            <a:r>
              <a:rPr lang="uk-UA" smtClean="0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 hasCustomPrompt="1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600" indent="0" algn="l" rtl="0">
              <a:buNone/>
              <a:defRPr sz="1600"/>
            </a:lvl2pPr>
            <a:lvl3pPr marL="1219200" indent="0" algn="l" rtl="0">
              <a:buNone/>
              <a:defRPr sz="1300"/>
            </a:lvl3pPr>
            <a:lvl4pPr marL="1828165" indent="0" algn="l" rtl="0">
              <a:buNone/>
              <a:defRPr sz="1200"/>
            </a:lvl4pPr>
            <a:lvl5pPr marL="2437765" indent="0" algn="l" rtl="0">
              <a:buNone/>
              <a:defRPr sz="1200"/>
            </a:lvl5pPr>
            <a:lvl6pPr marL="3047365" indent="0" algn="l" rtl="0">
              <a:buNone/>
              <a:defRPr sz="1200"/>
            </a:lvl6pPr>
            <a:lvl7pPr marL="3656965" indent="0" algn="l" rtl="0">
              <a:buNone/>
              <a:defRPr sz="1200"/>
            </a:lvl7pPr>
            <a:lvl8pPr marL="4266565" indent="0" algn="l" rtl="0">
              <a:buNone/>
              <a:defRPr sz="1200"/>
            </a:lvl8pPr>
            <a:lvl9pPr marL="4876165" indent="0" algn="l" rtl="0">
              <a:buNone/>
              <a:defRPr sz="1200"/>
            </a:lvl9pPr>
          </a:lstStyle>
          <a:p>
            <a:pPr lvl="0" rtl="0"/>
            <a:r>
              <a:rPr lang="uk-UA" dirty="0" smtClean="0"/>
              <a:t>Зразок тексту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752E0F8-7BCB-475D-8C3A-E3BE4ADE0C77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 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dirty="0"/>
          </a:p>
        </p:txBody>
      </p:sp>
      <p:sp>
        <p:nvSpPr>
          <p:cNvPr id="2" name="Місце для заголовка 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6AEE4A2-00C9-4420-A5DD-8666D7418A99}" type="datetime1">
              <a:rPr lang="uk-UA" smtClean="0"/>
              <a:t>24.02.2024</a:t>
            </a:fld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uk-UA" smtClean="0"/>
              <a:t>‹№›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200" rtl="0" eaLnBrk="1" latinLnBrk="0" hangingPunct="1">
        <a:lnSpc>
          <a:spcPct val="85000"/>
        </a:lnSpc>
        <a:spcBef>
          <a:spcPct val="0"/>
        </a:spcBef>
        <a:buNone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5000"/>
        </a:lnSpc>
        <a:spcBef>
          <a:spcPts val="1865"/>
        </a:spcBef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04800" algn="l" defTabSz="1219200" rtl="0" eaLnBrk="1" latinLnBrk="0" hangingPunct="1">
        <a:lnSpc>
          <a:spcPct val="95000"/>
        </a:lnSpc>
        <a:spcBef>
          <a:spcPts val="1065"/>
        </a:spcBef>
        <a:buSzPct val="100000"/>
        <a:buFont typeface="Century Gothic" panose="020B0502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240" indent="-304800" algn="l" defTabSz="1219200" rtl="0" eaLnBrk="1" latinLnBrk="0" hangingPunct="1">
        <a:lnSpc>
          <a:spcPct val="95000"/>
        </a:lnSpc>
        <a:spcBef>
          <a:spcPts val="1065"/>
        </a:spcBef>
        <a:buSzPct val="10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960" indent="-304800" algn="l" defTabSz="1219200" rtl="0" eaLnBrk="1" latinLnBrk="0" hangingPunct="1">
        <a:lnSpc>
          <a:spcPct val="95000"/>
        </a:lnSpc>
        <a:spcBef>
          <a:spcPts val="1065"/>
        </a:spcBef>
        <a:buSzPct val="10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045" indent="-304800" algn="l" defTabSz="1219200" rtl="0" eaLnBrk="1" latinLnBrk="0" hangingPunct="1">
        <a:lnSpc>
          <a:spcPct val="95000"/>
        </a:lnSpc>
        <a:spcBef>
          <a:spcPts val="1065"/>
        </a:spcBef>
        <a:buSzPct val="10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765" indent="-304800" algn="l" defTabSz="1219200" rtl="0" eaLnBrk="1" latinLnBrk="0" hangingPunct="1">
        <a:lnSpc>
          <a:spcPct val="95000"/>
        </a:lnSpc>
        <a:spcBef>
          <a:spcPts val="1065"/>
        </a:spcBef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485" indent="-304800" algn="l" defTabSz="1219200" rtl="0" eaLnBrk="1" latinLnBrk="0" hangingPunct="1">
        <a:lnSpc>
          <a:spcPct val="95000"/>
        </a:lnSpc>
        <a:spcBef>
          <a:spcPts val="1065"/>
        </a:spcBef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05" indent="-304800" algn="l" defTabSz="1219200" rtl="0" eaLnBrk="1" latinLnBrk="0" hangingPunct="1">
        <a:lnSpc>
          <a:spcPct val="95000"/>
        </a:lnSpc>
        <a:spcBef>
          <a:spcPts val="1065"/>
        </a:spcBef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85" indent="-304800" algn="l" defTabSz="1219200" rtl="0" eaLnBrk="1" latinLnBrk="0" hangingPunct="1">
        <a:lnSpc>
          <a:spcPct val="95000"/>
        </a:lnSpc>
        <a:spcBef>
          <a:spcPts val="1065"/>
        </a:spcBef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hukach.com/ru/ext_link?url=https://uk.wikipedia.org/wiki/%D0%93%D0%BE%D0%B4%D0%BE%D0%B2%D0%B0%D0%BD%D0%B5%D1%86%D1%8C_%D0%9C%D0%B8%D0%BA%D0%B8%D1%82%D0%B0_%D0%9F%D0%B0%D0%B2%D0%BB%D0%BE%D0%B2%D0%B8%D1%8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GIF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8560" y="260985"/>
            <a:ext cx="4596765" cy="1548130"/>
          </a:xfrm>
          <a:ln w="57150">
            <a:solidFill>
              <a:schemeClr val="bg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uk-UA" dirty="0" smtClean="0">
                <a:latin typeface="Philosopher" panose="00000500000000000000" charset="0"/>
                <a:cs typeface="Philosopher" panose="00000500000000000000" charset="0"/>
              </a:rPr>
              <a:t>МИКИТА ГОДОВАНЕЦЬ</a:t>
            </a:r>
            <a:endParaRPr lang="uk-UA" dirty="0">
              <a:latin typeface="Philosopher" panose="00000500000000000000" charset="0"/>
              <a:cs typeface="Philosopher" panose="00000500000000000000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492115" y="1917065"/>
            <a:ext cx="2823210" cy="791855"/>
          </a:xfr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/>
            <a:r>
              <a:rPr lang="uk-UA" sz="2400" b="1" i="1" dirty="0" smtClean="0">
                <a:latin typeface="Philosopher" panose="00000500000000000000" charset="0"/>
                <a:cs typeface="Philosopher" panose="00000500000000000000" charset="0"/>
              </a:rPr>
              <a:t>Подільський Езоп</a:t>
            </a:r>
          </a:p>
        </p:txBody>
      </p:sp>
      <p:pic>
        <p:nvPicPr>
          <p:cNvPr id="1034" name="Picture 10" descr="Ключ до майбутнього: Мудрість – Matrix-in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r="7158"/>
          <a:stretch>
            <a:fillRect/>
          </a:stretch>
        </p:blipFill>
        <p:spPr bwMode="auto">
          <a:xfrm>
            <a:off x="9911080" y="4869180"/>
            <a:ext cx="2089150" cy="167830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502660" y="2853055"/>
            <a:ext cx="517271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2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2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вересня 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1893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Вікнина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Подільської губернії (нині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Гайворонський район Кіровоградської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області)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</a:p>
          <a:p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липня 1974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Кам'янець-Подільський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4006215" y="5373370"/>
            <a:ext cx="5869305" cy="890270"/>
          </a:xfrm>
          <a:prstGeom prst="homePlate">
            <a:avLst>
              <a:gd name="adj" fmla="val 55349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«...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Мудрий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як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Езоп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гострий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наче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бритва»</a:t>
            </a:r>
            <a:r>
              <a:rPr lang="en-US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Ф.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Маківчук</a:t>
            </a:r>
            <a:endParaRPr lang="uk-UA" dirty="0"/>
          </a:p>
        </p:txBody>
      </p:sp>
      <p:pic>
        <p:nvPicPr>
          <p:cNvPr id="7" name="Picture 6" descr="зображення_viber_2023-11-05_17-38-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189230"/>
            <a:ext cx="3283585" cy="4596765"/>
          </a:xfrm>
          <a:prstGeom prst="rect">
            <a:avLst/>
          </a:prstGeom>
          <a:effectLst>
            <a:softEdge rad="2159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64" y="404664"/>
            <a:ext cx="7641399" cy="7605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Також на </a:t>
            </a:r>
            <a:r>
              <a:rPr lang="uk-UA" dirty="0" err="1" smtClean="0"/>
              <a:t>Кам’янеччині</a:t>
            </a: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261765" y="1351508"/>
            <a:ext cx="764139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Місяць (від 28 жовтня 1920 року) </a:t>
            </a:r>
            <a:r>
              <a:rPr lang="uk-UA" sz="2000" dirty="0" smtClean="0"/>
              <a:t>Микита ГОДОВАНЕЦЬ був </a:t>
            </a:r>
            <a:r>
              <a:rPr lang="uk-UA" sz="2000" dirty="0"/>
              <a:t>вільним слухачем історико-філологічного факультету </a:t>
            </a:r>
            <a:r>
              <a:rPr lang="uk-UA" sz="2000" b="1" dirty="0"/>
              <a:t>Кам'янець-Подільського державного українського університету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5767634" y="3060487"/>
            <a:ext cx="609282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dirty="0"/>
              <a:t>Учителював </a:t>
            </a:r>
            <a:r>
              <a:rPr lang="uk-UA" dirty="0" smtClean="0"/>
              <a:t>упродовж </a:t>
            </a:r>
            <a:r>
              <a:rPr lang="uk-UA" dirty="0"/>
              <a:t>1919—1920 </a:t>
            </a:r>
            <a:r>
              <a:rPr lang="uk-UA" dirty="0" smtClean="0"/>
              <a:t>років </a:t>
            </a:r>
            <a:r>
              <a:rPr lang="uk-UA" dirty="0"/>
              <a:t>у </a:t>
            </a:r>
            <a:r>
              <a:rPr lang="uk-UA" dirty="0" err="1"/>
              <a:t>Голосківській</a:t>
            </a:r>
            <a:r>
              <a:rPr lang="uk-UA" dirty="0"/>
              <a:t> початковій </a:t>
            </a:r>
            <a:r>
              <a:rPr lang="uk-UA" dirty="0" smtClean="0"/>
              <a:t>школі</a:t>
            </a:r>
            <a:r>
              <a:rPr lang="uk-UA" dirty="0"/>
              <a:t>.</a:t>
            </a:r>
          </a:p>
        </p:txBody>
      </p:sp>
      <p:pic>
        <p:nvPicPr>
          <p:cNvPr id="8194" name="Picture 2" descr="Кам'янець-Подільський національний університет імені Івана Огієнка — 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404664"/>
            <a:ext cx="3821831" cy="246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Голосків у Кам'янець-Подільськом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2874155"/>
            <a:ext cx="4964263" cy="37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500" y="3933056"/>
            <a:ext cx="3999685" cy="2758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64" y="231800"/>
            <a:ext cx="4248472" cy="62754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600" dirty="0" smtClean="0"/>
              <a:t>Діяльність на зорі</a:t>
            </a:r>
            <a:endParaRPr lang="uk-UA" sz="36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334010" y="909320"/>
            <a:ext cx="11527155" cy="15417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fontAlgn="base"/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знаєш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Сергію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бомки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бити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Я читав у Народному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університеті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оголошення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організуються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кооперативні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тримісячні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рахівничі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нам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повчитися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місяці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початку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року? Час не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пропаде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повчимось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колись і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знадобиться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нам,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селюкам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alt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/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Сергій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погодився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ми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записалися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міг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подумати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відкриє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сторінку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А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зіграють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мною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негадану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покладе</a:t>
            </a: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руку на мою долю?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вгадати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В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часом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найдрібніші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відіграють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несподівані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фокуси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часом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щасливі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часом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криваві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слізні</a:t>
            </a:r>
            <a:r>
              <a:rPr lang="ru-RU" sz="14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505075" y="3200400"/>
            <a:ext cx="9355455" cy="165163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fontAlgn="base"/>
            <a:r>
              <a:rPr lang="ru-RU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Кооперативні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організував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Дніпросоюз</a:t>
            </a:r>
            <a:r>
              <a:rPr lang="ru-RU" sz="12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Рахівництво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викладав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начальник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організаційного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відділу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Дніпросоюзу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організував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курсову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стінгазету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 перший 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відгукнувся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газеті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Поміщав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статях давав волю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фантазії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звернули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писання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 мене.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познайомився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мною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ближче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якось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закінченням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курсів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каже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Ви і 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пишете добре, і 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складаєте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Учитель же? Ми подумали: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пішли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нас в «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Дніпросоюз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»? Ми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видаємо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кооперативний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Зачислимо</a:t>
            </a:r>
            <a:r>
              <a:rPr lang="ru-RU" sz="12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 в </a:t>
            </a:r>
            <a:r>
              <a:rPr lang="ru-RU" sz="12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культосвітній</a:t>
            </a:r>
            <a:r>
              <a:rPr lang="ru-RU" sz="12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Досконаліше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вивчите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кооперативну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справу,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працюватимете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нас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заробітки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добрі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Постачання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гарне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«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Дніпросоюзі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є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крамниця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союзу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усе,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треба, і по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дешевій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ціні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Ну то як, по руках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505710" y="4941570"/>
            <a:ext cx="9347835" cy="1753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Дніпросоюзі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8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вивчав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культосвітню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кооперативного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Поділля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(моя ж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батьківщина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добутих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писав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журналу.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Літературизовані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доброю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знанням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гуморком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сподобалися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дніпросоюзівцям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читачам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периферії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/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витримав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мене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призначили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інструктором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-кооператором на </a:t>
            </a:r>
            <a:r>
              <a:rPr lang="ru-RU" sz="1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Поділля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центром </a:t>
            </a:r>
            <a:r>
              <a:rPr lang="ru-RU" sz="1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Кам’янці</a:t>
            </a:r>
            <a:r>
              <a:rPr lang="ru-RU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34010" y="2564765"/>
            <a:ext cx="11520170" cy="5219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Учились ми з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інтересом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я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здавна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цікавився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ділами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кооперативними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брав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невелику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споживчого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кооперативу. Не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думаючи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колись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вернуся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шлях.</a:t>
            </a:r>
          </a:p>
        </p:txBody>
      </p:sp>
      <p:pic>
        <p:nvPicPr>
          <p:cNvPr id="10244" name="Picture 4" descr="Микита Годованець Байки і фрашки - Viol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2373" r="48295" b="15752"/>
          <a:stretch>
            <a:fillRect/>
          </a:stretch>
        </p:blipFill>
        <p:spPr bwMode="auto">
          <a:xfrm>
            <a:off x="478155" y="3285490"/>
            <a:ext cx="2026285" cy="276415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4438015" y="651510"/>
            <a:ext cx="7299960" cy="3809365"/>
          </a:xfrm>
          <a:prstGeom prst="wedgeEllipseCallout">
            <a:avLst>
              <a:gd name="adj1" fmla="val -49303"/>
              <a:gd name="adj2" fmla="val 4421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Тепер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я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дуже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шкодую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що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вітер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долі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погнав мене в той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бік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Може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б шлях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дальшої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науки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вивів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би на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кращу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дорогу?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Хоч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ясно,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ніхто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своєї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долі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не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передбачить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і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жалкувати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за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неясним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неможливим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то дурне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діло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Ясно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одне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з того часу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пройшов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я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цікавий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шлях,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багатий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і на добре, й на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погане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новому шляху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трапилося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те,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що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трапилося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Не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можу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його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лаяти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йому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дякувати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Content Placeholder 1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910" y="405130"/>
            <a:ext cx="3759835" cy="5263515"/>
          </a:xfrm>
          <a:prstGeom prst="rect">
            <a:avLst/>
          </a:prstGeom>
          <a:noFill/>
          <a:ln w="9525">
            <a:noFill/>
          </a:ln>
          <a:effectLst>
            <a:softEdge rad="1143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96" y="188640"/>
            <a:ext cx="11089232" cy="7920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У 1925 році поєднує своє життя з </a:t>
            </a:r>
            <a:r>
              <a:rPr lang="uk-UA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кам’янчанкою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uk-UA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Серафимою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Миколаївною </a:t>
            </a:r>
            <a:r>
              <a:rPr lang="uk-UA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Метельницькою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, котра, як і М. Годованець, була із багатодітної родини</a:t>
            </a:r>
            <a:r>
              <a:rPr lang="uk-UA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uk-UA" sz="2400" dirty="0"/>
          </a:p>
        </p:txBody>
      </p:sp>
      <p:pic>
        <p:nvPicPr>
          <p:cNvPr id="11266" name="Picture 2" descr="https://podolyanin.com.ua/wp-content/uploads/2019/04/a2836b1daf15959df94895ed273c3a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37" y="1124744"/>
            <a:ext cx="3674891" cy="553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224" y="6021111"/>
            <a:ext cx="2047875" cy="533400"/>
          </a:xfrm>
          <a:prstGeom prst="rect">
            <a:avLst/>
          </a:prstGeom>
        </p:spPr>
      </p:pic>
      <p:pic>
        <p:nvPicPr>
          <p:cNvPr id="11268" name="Picture 4" descr="На зображенні може бути: 4 людини та тек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0"/>
          <a:stretch>
            <a:fillRect/>
          </a:stretch>
        </p:blipFill>
        <p:spPr bwMode="auto">
          <a:xfrm>
            <a:off x="2565772" y="1052830"/>
            <a:ext cx="3835663" cy="39751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Вимогливий жених - гумореска Микити Годованця на сайті Українські гуморески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7" y="4869180"/>
            <a:ext cx="3080453" cy="18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00400" y="5289550"/>
            <a:ext cx="4477385" cy="119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26960" rIns="0" bIns="57132" numCol="1" anchor="ctr" anchorCtr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2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Орел покликав до свого гнізда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2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Веселу Сойку-свашку,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20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вимага</a:t>
            </a:r>
            <a:r>
              <a:rPr kumimoji="0" lang="uk-UA" altLang="uk-UA" sz="12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поради: —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2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До краю вже самотність обрида,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2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А з нареченими не можу дати ради.</a:t>
            </a:r>
            <a:r>
              <a:rPr kumimoji="0" lang="uk-UA" altLang="uk-UA" sz="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uk-UA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620" y="370840"/>
            <a:ext cx="11641455" cy="64833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Член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спілки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письменників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СРСР з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1934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року. </a:t>
            </a:r>
            <a:endParaRPr lang="uk-UA" sz="36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360680" y="1163955"/>
            <a:ext cx="6172200" cy="5465445"/>
          </a:xfrm>
          <a:prstGeom prst="rect">
            <a:avLst/>
          </a:prstGeom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pPr algn="r"/>
            <a:endParaRPr lang="uk-UA" dirty="0"/>
          </a:p>
          <a:p>
            <a:pPr algn="r"/>
            <a:endParaRPr lang="uk-UA" dirty="0"/>
          </a:p>
          <a:p>
            <a:pPr algn="r"/>
            <a:r>
              <a:rPr lang="uk-UA" dirty="0"/>
              <a:t>Друг зрадив? Горе б'є?</a:t>
            </a:r>
          </a:p>
          <a:p>
            <a:pPr algn="r"/>
            <a:r>
              <a:rPr lang="uk-UA" dirty="0"/>
              <a:t>    Не плач!</a:t>
            </a:r>
          </a:p>
          <a:p>
            <a:pPr algn="r"/>
            <a:r>
              <a:rPr lang="uk-UA" dirty="0"/>
              <a:t>    </a:t>
            </a:r>
            <a:r>
              <a:rPr lang="uk-UA" b="1" dirty="0"/>
              <a:t>У тебе є</a:t>
            </a:r>
          </a:p>
          <a:p>
            <a:pPr algn="r"/>
            <a:r>
              <a:rPr lang="uk-UA" b="1" dirty="0"/>
              <a:t>    Читач!</a:t>
            </a:r>
          </a:p>
          <a:p>
            <a:pPr algn="r"/>
            <a:r>
              <a:rPr lang="uk-UA" dirty="0"/>
              <a:t>Покривдив критик </a:t>
            </a:r>
            <a:endParaRPr lang="uk-UA" dirty="0" smtClean="0"/>
          </a:p>
          <a:p>
            <a:pPr algn="r"/>
            <a:r>
              <a:rPr lang="uk-UA" dirty="0" smtClean="0"/>
              <a:t>дуже</a:t>
            </a:r>
            <a:r>
              <a:rPr lang="uk-UA" dirty="0"/>
              <a:t>?</a:t>
            </a:r>
          </a:p>
          <a:p>
            <a:pPr algn="r"/>
            <a:r>
              <a:rPr lang="uk-UA" dirty="0"/>
              <a:t>    Забудеться, мій друже.</a:t>
            </a:r>
          </a:p>
          <a:p>
            <a:pPr algn="r"/>
            <a:r>
              <a:rPr lang="uk-UA" dirty="0"/>
              <a:t>    Погасне з часом кривди жар...</a:t>
            </a:r>
          </a:p>
          <a:p>
            <a:pPr algn="r"/>
            <a:r>
              <a:rPr lang="uk-UA" dirty="0"/>
              <a:t>До </a:t>
            </a:r>
            <a:r>
              <a:rPr lang="uk-UA" dirty="0" err="1"/>
              <a:t>негіді</a:t>
            </a:r>
            <a:r>
              <a:rPr lang="uk-UA" dirty="0"/>
              <a:t> утратив осоружність?</a:t>
            </a:r>
          </a:p>
          <a:p>
            <a:pPr algn="r"/>
            <a:r>
              <a:rPr lang="uk-UA" dirty="0"/>
              <a:t>Втекла відвага, віра, мужність?</a:t>
            </a:r>
          </a:p>
          <a:p>
            <a:pPr algn="r"/>
            <a:r>
              <a:rPr lang="uk-UA" dirty="0"/>
              <a:t>Уже ти не байкар!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8755" y="1340485"/>
            <a:ext cx="3705860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«Байкар» (1964)</a:t>
            </a:r>
            <a:endParaRPr lang="uk-UA" b="1" dirty="0"/>
          </a:p>
        </p:txBody>
      </p:sp>
      <p:sp>
        <p:nvSpPr>
          <p:cNvPr id="7" name="Прямокутник 6"/>
          <p:cNvSpPr/>
          <p:nvPr/>
        </p:nvSpPr>
        <p:spPr>
          <a:xfrm>
            <a:off x="6800850" y="1163955"/>
            <a:ext cx="5085715" cy="27997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/>
              <a:t>Перекладач і літературознавець </a:t>
            </a:r>
            <a:r>
              <a:rPr lang="uk-UA" sz="1600" b="1" dirty="0"/>
              <a:t>Феофан Скляр</a:t>
            </a:r>
            <a:r>
              <a:rPr lang="uk-UA" sz="1600" dirty="0"/>
              <a:t> </a:t>
            </a:r>
            <a:r>
              <a:rPr lang="uk-UA" sz="1600" dirty="0" smtClean="0"/>
              <a:t>писав про Микиту Годованця:</a:t>
            </a:r>
            <a:endParaRPr lang="uk-UA" sz="1600" dirty="0"/>
          </a:p>
          <a:p>
            <a:endParaRPr lang="uk-UA" sz="1600" dirty="0"/>
          </a:p>
          <a:p>
            <a:r>
              <a:rPr lang="uk-UA" sz="1600" b="1" i="1" dirty="0"/>
              <a:t>«Понад тисяча творів, що вийшли з-під його пера — це справжня ріка мудрості. Початок її у джерелах фольклору, в казках і прислів'ях, у піснях і думах. І недаремно його називають патріархом української байки, бо через усе своє життя </a:t>
            </a:r>
            <a:r>
              <a:rPr lang="uk-UA" sz="1600" b="1" i="1" dirty="0" err="1"/>
              <a:t>проніс</a:t>
            </a:r>
            <a:r>
              <a:rPr lang="uk-UA" sz="1600" b="1" i="1" dirty="0"/>
              <a:t> він у серці незрадливу відданість до цього бойового жанру літератури</a:t>
            </a:r>
            <a:r>
              <a:rPr lang="uk-UA" sz="1600" b="1" i="1" dirty="0" smtClean="0"/>
              <a:t>»</a:t>
            </a:r>
            <a:r>
              <a:rPr lang="uk-UA" sz="1600" dirty="0" smtClean="0"/>
              <a:t>.</a:t>
            </a:r>
            <a:endParaRPr lang="uk-UA" sz="1600" dirty="0"/>
          </a:p>
        </p:txBody>
      </p:sp>
      <p:pic>
        <p:nvPicPr>
          <p:cNvPr id="12294" name="Picture 6" descr="Перо: векторные изображения и иллюстрации, которые можно скачать бесплатно  | Freepi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9" y="5013091"/>
            <a:ext cx="1498140" cy="149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6844665" y="4725670"/>
            <a:ext cx="3656330" cy="132207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325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друкувалися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1930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1930 року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друкувалися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36.</a:t>
            </a:r>
          </a:p>
        </p:txBody>
      </p:sp>
      <p:pic>
        <p:nvPicPr>
          <p:cNvPr id="21506" name="Picture 2" descr="Годованець Микита Павлович. Біографія Микити Годованця — УкрЛі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" y="1268730"/>
            <a:ext cx="1868805" cy="217805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Магніт на авто Знак оклику Блакитний | Magnet.in.u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273" y="4148864"/>
            <a:ext cx="1694031" cy="169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260648"/>
            <a:ext cx="11305256" cy="7605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600" b="1" dirty="0" smtClean="0"/>
              <a:t>Звинувачення – згущувались темні хмари</a:t>
            </a:r>
            <a:endParaRPr lang="uk-UA" sz="3600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405765" y="1412875"/>
            <a:ext cx="6691630" cy="1568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Roboto"/>
              </a:rPr>
              <a:t>Годованець </a:t>
            </a:r>
            <a:r>
              <a:rPr lang="uk-UA" dirty="0" err="1">
                <a:solidFill>
                  <a:srgbClr val="000000"/>
                </a:solidFill>
                <a:latin typeface="Roboto"/>
              </a:rPr>
              <a:t>звинувачувався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в тому, що він – емісар Коновальця в Україні, створив шпигунську і диверсійну організацію, керував нею, </a:t>
            </a:r>
            <a:r>
              <a:rPr lang="uk-UA" b="1" dirty="0">
                <a:solidFill>
                  <a:srgbClr val="000000"/>
                </a:solidFill>
                <a:latin typeface="Roboto"/>
              </a:rPr>
              <a:t>“тобто за зраду Батьківщини”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. 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7606580" y="1174968"/>
            <a:ext cx="4032448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i="1" dirty="0" err="1" smtClean="0">
                <a:solidFill>
                  <a:srgbClr val="000000"/>
                </a:solidFill>
                <a:latin typeface="Roboto"/>
              </a:rPr>
              <a:t>Арештували</a:t>
            </a:r>
            <a:r>
              <a:rPr lang="ru-RU" sz="1600" i="1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Roboto"/>
              </a:rPr>
              <a:t>М.Годованця</a:t>
            </a:r>
            <a:r>
              <a:rPr lang="ru-RU" sz="1600" i="1" dirty="0">
                <a:solidFill>
                  <a:srgbClr val="000000"/>
                </a:solidFill>
                <a:latin typeface="Roboto"/>
              </a:rPr>
              <a:t> не за </a:t>
            </a:r>
            <a:r>
              <a:rPr lang="ru-RU" sz="1600" i="1" dirty="0" err="1">
                <a:solidFill>
                  <a:srgbClr val="000000"/>
                </a:solidFill>
                <a:latin typeface="Roboto"/>
              </a:rPr>
              <a:t>прямі</a:t>
            </a:r>
            <a:r>
              <a:rPr lang="ru-RU" sz="16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Roboto"/>
              </a:rPr>
              <a:t>протиправні</a:t>
            </a:r>
            <a:r>
              <a:rPr lang="ru-RU" sz="16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Roboto"/>
              </a:rPr>
              <a:t>дії</a:t>
            </a:r>
            <a:r>
              <a:rPr lang="ru-RU" sz="1600" i="1" dirty="0">
                <a:solidFill>
                  <a:srgbClr val="000000"/>
                </a:solidFill>
                <a:latin typeface="Roboto"/>
              </a:rPr>
              <a:t>, а на </a:t>
            </a:r>
            <a:r>
              <a:rPr lang="ru-RU" sz="1600" i="1" dirty="0" err="1">
                <a:solidFill>
                  <a:srgbClr val="000000"/>
                </a:solidFill>
                <a:latin typeface="Roboto"/>
              </a:rPr>
              <a:t>основі</a:t>
            </a:r>
            <a:r>
              <a:rPr lang="ru-RU" sz="1600" i="1" dirty="0">
                <a:solidFill>
                  <a:srgbClr val="000000"/>
                </a:solidFill>
                <a:latin typeface="Roboto"/>
              </a:rPr>
              <a:t> доносу </a:t>
            </a:r>
            <a:r>
              <a:rPr lang="ru-RU" sz="1600" i="1" dirty="0" err="1">
                <a:solidFill>
                  <a:srgbClr val="000000"/>
                </a:solidFill>
                <a:latin typeface="Roboto"/>
              </a:rPr>
              <a:t>чи</a:t>
            </a:r>
            <a:r>
              <a:rPr lang="ru-RU" sz="16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Roboto"/>
              </a:rPr>
              <a:t>вибитих</a:t>
            </a:r>
            <a:r>
              <a:rPr lang="ru-RU" sz="16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Roboto"/>
              </a:rPr>
              <a:t>слідчими</a:t>
            </a:r>
            <a:r>
              <a:rPr lang="ru-RU" sz="16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Roboto"/>
              </a:rPr>
              <a:t>свідчень</a:t>
            </a:r>
            <a:r>
              <a:rPr lang="ru-RU" sz="1600" i="1" dirty="0">
                <a:solidFill>
                  <a:srgbClr val="000000"/>
                </a:solidFill>
                <a:latin typeface="Roboto"/>
              </a:rPr>
              <a:t> </a:t>
            </a:r>
            <a:endParaRPr lang="ru-RU" sz="1600" i="1" dirty="0" smtClean="0">
              <a:solidFill>
                <a:srgbClr val="000000"/>
              </a:solidFill>
              <a:latin typeface="Roboto"/>
            </a:endParaRPr>
          </a:p>
          <a:p>
            <a:pPr algn="r"/>
            <a:r>
              <a:rPr lang="ru-RU" sz="1600" i="1" dirty="0" err="1" smtClean="0">
                <a:solidFill>
                  <a:srgbClr val="000000"/>
                </a:solidFill>
                <a:latin typeface="Roboto"/>
              </a:rPr>
              <a:t>Цимбала</a:t>
            </a:r>
            <a:r>
              <a:rPr lang="ru-RU" sz="1600" i="1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1600" i="1" dirty="0" err="1" smtClean="0">
                <a:solidFill>
                  <a:srgbClr val="000000"/>
                </a:solidFill>
                <a:latin typeface="Roboto"/>
              </a:rPr>
              <a:t>Мефодія</a:t>
            </a:r>
            <a:endParaRPr lang="uk-UA" sz="1600" i="1" dirty="0"/>
          </a:p>
        </p:txBody>
      </p:sp>
      <p:pic>
        <p:nvPicPr>
          <p:cNvPr id="5" name="Picture 14" descr="Картинки знак оклику (64 фото) » Юмор, позитив и много смешных карти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24" y="117496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514985" y="3429635"/>
            <a:ext cx="731329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Roboto"/>
              </a:rPr>
              <a:t>Годованця </a:t>
            </a:r>
            <a:r>
              <a:rPr lang="uk-UA" dirty="0" smtClean="0">
                <a:solidFill>
                  <a:srgbClr val="000000"/>
                </a:solidFill>
                <a:latin typeface="Roboto"/>
              </a:rPr>
              <a:t>назвали: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000000"/>
                </a:solidFill>
                <a:latin typeface="Roboto"/>
              </a:rPr>
              <a:t>організатором 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створення </a:t>
            </a:r>
            <a:r>
              <a:rPr lang="uk-UA" dirty="0" err="1">
                <a:solidFill>
                  <a:srgbClr val="000000"/>
                </a:solidFill>
                <a:latin typeface="Roboto"/>
              </a:rPr>
              <a:t>Горлівської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Roboto"/>
              </a:rPr>
              <a:t>шпигунсько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-диверсійної </a:t>
            </a:r>
            <a:r>
              <a:rPr lang="uk-UA" dirty="0" smtClean="0">
                <a:solidFill>
                  <a:srgbClr val="000000"/>
                </a:solidFill>
                <a:latin typeface="Roboto"/>
              </a:rPr>
              <a:t>організації;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000000"/>
                </a:solidFill>
                <a:latin typeface="Roboto"/>
              </a:rPr>
              <a:t>зв’язковим 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з самим керівником Української військової організації (УВО) і ОУН за </a:t>
            </a:r>
            <a:r>
              <a:rPr lang="uk-UA" dirty="0" smtClean="0">
                <a:solidFill>
                  <a:srgbClr val="000000"/>
                </a:solidFill>
                <a:latin typeface="Roboto"/>
              </a:rPr>
              <a:t>кордоном;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rgbClr val="000000"/>
                </a:solidFill>
                <a:latin typeface="Roboto"/>
              </a:rPr>
              <a:t>Годованець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нібито</a:t>
            </a:r>
            <a:r>
              <a:rPr lang="uk-UA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керував контрреволюційним підпіллям через </a:t>
            </a:r>
            <a:r>
              <a:rPr lang="uk-UA" dirty="0" err="1">
                <a:solidFill>
                  <a:srgbClr val="000000"/>
                </a:solidFill>
                <a:latin typeface="Roboto"/>
              </a:rPr>
              <a:t>Є.Мамалигу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, який помер 1933 року.</a:t>
            </a:r>
          </a:p>
        </p:txBody>
      </p:sp>
      <p:pic>
        <p:nvPicPr>
          <p:cNvPr id="12290" name="Picture 2" descr="Семешин Едуард. Репресії в середніх та вищих навчальних закладах Сумщини в  1930-х – на початку 1950-х рр. [кваліфікаційна робота на здобуття  освітнього ступеню магістра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08" y="2313898"/>
            <a:ext cx="3513428" cy="44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010" y="332740"/>
            <a:ext cx="6033770" cy="625983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/>
              <a:t>ДОПИТ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i="1" dirty="0"/>
              <a:t>За мотивами «</a:t>
            </a:r>
            <a:r>
              <a:rPr lang="ru-RU" sz="1400" b="1" i="1" dirty="0" err="1"/>
              <a:t>справи</a:t>
            </a:r>
            <a:r>
              <a:rPr lang="ru-RU" sz="1400" b="1" i="1" dirty="0"/>
              <a:t>» </a:t>
            </a:r>
            <a:r>
              <a:rPr lang="ru-RU" sz="1400" b="1" i="1" dirty="0" err="1"/>
              <a:t>Микити</a:t>
            </a:r>
            <a:r>
              <a:rPr lang="ru-RU" sz="1400" b="1" i="1" dirty="0"/>
              <a:t> </a:t>
            </a:r>
            <a:r>
              <a:rPr lang="ru-RU" sz="1400" b="1" i="1" dirty="0" err="1"/>
              <a:t>Годованця</a:t>
            </a:r>
            <a:r>
              <a:rPr lang="ru-RU" sz="1400" b="1" i="1" dirty="0"/>
              <a:t/>
            </a:r>
            <a:br>
              <a:rPr lang="ru-RU" sz="1400" b="1" i="1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Уперто Вовк питав Коня </a:t>
            </a:r>
            <a:r>
              <a:rPr lang="ru-RU" sz="1400" dirty="0" err="1"/>
              <a:t>одне</a:t>
            </a:r>
            <a:r>
              <a:rPr lang="ru-RU" sz="1400" dirty="0"/>
              <a:t> і те ж:</a:t>
            </a:r>
            <a:br>
              <a:rPr lang="ru-RU" sz="1400" dirty="0"/>
            </a:br>
            <a:r>
              <a:rPr lang="ru-RU" sz="1400" dirty="0"/>
              <a:t>– </a:t>
            </a:r>
            <a:r>
              <a:rPr lang="ru-RU" sz="1400" dirty="0" err="1"/>
              <a:t>Чому</a:t>
            </a:r>
            <a:r>
              <a:rPr lang="ru-RU" sz="1400" dirty="0"/>
              <a:t>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вогнем </a:t>
            </a:r>
            <a:r>
              <a:rPr lang="ru-RU" sz="1400" dirty="0" err="1"/>
              <a:t>ти</a:t>
            </a:r>
            <a:r>
              <a:rPr lang="ru-RU" sz="1400" dirty="0"/>
              <a:t> </a:t>
            </a:r>
            <a:r>
              <a:rPr lang="ru-RU" sz="1400" dirty="0" err="1"/>
              <a:t>заграєш</a:t>
            </a:r>
            <a:r>
              <a:rPr lang="ru-RU" sz="1400" dirty="0"/>
              <a:t>?</a:t>
            </a:r>
            <a:br>
              <a:rPr lang="ru-RU" sz="1400" dirty="0"/>
            </a:br>
            <a:r>
              <a:rPr lang="ru-RU" sz="1400" dirty="0"/>
              <a:t>Як при </a:t>
            </a:r>
            <a:r>
              <a:rPr lang="ru-RU" sz="1400" dirty="0" err="1"/>
              <a:t>дорозі</a:t>
            </a:r>
            <a:r>
              <a:rPr lang="ru-RU" sz="1400" dirty="0"/>
              <a:t> Лев </a:t>
            </a:r>
            <a:r>
              <a:rPr lang="ru-RU" sz="1400" dirty="0" err="1"/>
              <a:t>чи</a:t>
            </a:r>
            <a:r>
              <a:rPr lang="ru-RU" sz="1400" dirty="0"/>
              <a:t> я стою,</a:t>
            </a:r>
            <a:br>
              <a:rPr lang="ru-RU" sz="1400" dirty="0"/>
            </a:br>
            <a:r>
              <a:rPr lang="ru-RU" sz="1400" dirty="0" err="1"/>
              <a:t>Чому</a:t>
            </a:r>
            <a:r>
              <a:rPr lang="ru-RU" sz="1400" dirty="0"/>
              <a:t> не </a:t>
            </a:r>
            <a:r>
              <a:rPr lang="ru-RU" sz="1400" dirty="0" err="1"/>
              <a:t>хилиш</a:t>
            </a:r>
            <a:r>
              <a:rPr lang="ru-RU" sz="1400" dirty="0"/>
              <a:t> голову свою?</a:t>
            </a:r>
            <a:br>
              <a:rPr lang="ru-RU" sz="1400" dirty="0"/>
            </a:br>
            <a:r>
              <a:rPr lang="ru-RU" sz="1400" dirty="0"/>
              <a:t>– Як голову </a:t>
            </a:r>
            <a:r>
              <a:rPr lang="ru-RU" sz="1400" dirty="0" err="1"/>
              <a:t>хилить</a:t>
            </a:r>
            <a:r>
              <a:rPr lang="ru-RU" sz="1400" dirty="0"/>
              <a:t>, то ж – </a:t>
            </a:r>
            <a:r>
              <a:rPr lang="ru-RU" sz="1400" dirty="0" err="1"/>
              <a:t>глипати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ноги,</a:t>
            </a:r>
            <a:br>
              <a:rPr lang="ru-RU" sz="1400" dirty="0"/>
            </a:br>
            <a:r>
              <a:rPr lang="ru-RU" sz="1400" dirty="0" err="1"/>
              <a:t>Мені</a:t>
            </a:r>
            <a:r>
              <a:rPr lang="ru-RU" sz="1400" dirty="0"/>
              <a:t> ж </a:t>
            </a:r>
            <a:r>
              <a:rPr lang="ru-RU" sz="1400" dirty="0" err="1"/>
              <a:t>слід</a:t>
            </a:r>
            <a:r>
              <a:rPr lang="ru-RU" sz="1400" dirty="0"/>
              <a:t> </a:t>
            </a:r>
            <a:r>
              <a:rPr lang="ru-RU" sz="1400" dirty="0" err="1"/>
              <a:t>бачити</a:t>
            </a:r>
            <a:r>
              <a:rPr lang="ru-RU" sz="1400" dirty="0"/>
              <a:t> </a:t>
            </a:r>
            <a:r>
              <a:rPr lang="ru-RU" sz="1400" dirty="0" err="1"/>
              <a:t>всі</a:t>
            </a:r>
            <a:r>
              <a:rPr lang="ru-RU" sz="1400" dirty="0"/>
              <a:t> </a:t>
            </a:r>
            <a:r>
              <a:rPr lang="ru-RU" sz="1400" dirty="0" err="1"/>
              <a:t>звивини</a:t>
            </a:r>
            <a:r>
              <a:rPr lang="ru-RU" sz="1400" dirty="0"/>
              <a:t> дороги, –</a:t>
            </a:r>
            <a:br>
              <a:rPr lang="ru-RU" sz="1400" dirty="0"/>
            </a:br>
            <a:r>
              <a:rPr lang="ru-RU" sz="1400" dirty="0" err="1"/>
              <a:t>Кінь</a:t>
            </a:r>
            <a:r>
              <a:rPr lang="ru-RU" sz="1400" dirty="0"/>
              <a:t> пояснив. Та Вовк </a:t>
            </a:r>
            <a:r>
              <a:rPr lang="ru-RU" sz="1400" dirty="0" err="1"/>
              <a:t>своє</a:t>
            </a:r>
            <a:r>
              <a:rPr lang="ru-RU" sz="1400" dirty="0"/>
              <a:t>: – </a:t>
            </a:r>
            <a:r>
              <a:rPr lang="ru-RU" sz="1400" dirty="0" err="1"/>
              <a:t>Виляєш</a:t>
            </a:r>
            <a:r>
              <a:rPr lang="ru-RU" sz="1400" dirty="0"/>
              <a:t>?</a:t>
            </a:r>
            <a:br>
              <a:rPr lang="ru-RU" sz="1400" dirty="0"/>
            </a:br>
            <a:r>
              <a:rPr lang="ru-RU" sz="1400" dirty="0"/>
              <a:t>А сам нам яму </a:t>
            </a:r>
            <a:r>
              <a:rPr lang="ru-RU" sz="1400" dirty="0" err="1"/>
              <a:t>копитом</a:t>
            </a:r>
            <a:r>
              <a:rPr lang="ru-RU" sz="1400" dirty="0"/>
              <a:t> </a:t>
            </a:r>
            <a:r>
              <a:rPr lang="ru-RU" sz="1400" dirty="0" err="1"/>
              <a:t>копаєш</a:t>
            </a:r>
            <a:r>
              <a:rPr lang="ru-RU" sz="1400" dirty="0"/>
              <a:t>…</a:t>
            </a:r>
            <a:br>
              <a:rPr lang="ru-RU" sz="1400" dirty="0"/>
            </a:br>
            <a:r>
              <a:rPr lang="ru-RU" sz="1400" dirty="0"/>
              <a:t>– Та то, – </a:t>
            </a:r>
            <a:r>
              <a:rPr lang="ru-RU" sz="1400" dirty="0" err="1"/>
              <a:t>Кінь</a:t>
            </a:r>
            <a:r>
              <a:rPr lang="ru-RU" sz="1400" dirty="0"/>
              <a:t> </a:t>
            </a:r>
            <a:r>
              <a:rPr lang="ru-RU" sz="1400" dirty="0" err="1"/>
              <a:t>каже</a:t>
            </a:r>
            <a:r>
              <a:rPr lang="ru-RU" sz="1400" dirty="0"/>
              <a:t>, – я </a:t>
            </a:r>
            <a:r>
              <a:rPr lang="ru-RU" sz="1400" dirty="0" err="1"/>
              <a:t>гострю</a:t>
            </a:r>
            <a:r>
              <a:rPr lang="ru-RU" sz="1400" dirty="0"/>
              <a:t> </a:t>
            </a:r>
            <a:r>
              <a:rPr lang="ru-RU" sz="1400" dirty="0" err="1"/>
              <a:t>копита</a:t>
            </a:r>
            <a:r>
              <a:rPr lang="ru-RU" sz="1400" dirty="0"/>
              <a:t>…</a:t>
            </a:r>
            <a:br>
              <a:rPr lang="ru-RU" sz="1400" dirty="0"/>
            </a:br>
            <a:r>
              <a:rPr lang="ru-RU" sz="1400" dirty="0"/>
              <a:t>– Ага, так </a:t>
            </a:r>
            <a:r>
              <a:rPr lang="ru-RU" sz="1400" dirty="0" err="1"/>
              <a:t>ти</a:t>
            </a:r>
            <a:r>
              <a:rPr lang="ru-RU" sz="1400" dirty="0"/>
              <a:t> </a:t>
            </a:r>
            <a:r>
              <a:rPr lang="ru-RU" sz="1400" dirty="0" err="1"/>
              <a:t>ще</a:t>
            </a:r>
            <a:r>
              <a:rPr lang="ru-RU" sz="1400" dirty="0"/>
              <a:t> й </a:t>
            </a:r>
            <a:r>
              <a:rPr lang="ru-RU" sz="1400" dirty="0" err="1"/>
              <a:t>зуби</a:t>
            </a:r>
            <a:r>
              <a:rPr lang="ru-RU" sz="1400" dirty="0"/>
              <a:t> </a:t>
            </a:r>
            <a:r>
              <a:rPr lang="ru-RU" sz="1400" dirty="0" err="1"/>
              <a:t>хочеш</a:t>
            </a:r>
            <a:r>
              <a:rPr lang="ru-RU" sz="1400" dirty="0"/>
              <a:t> </a:t>
            </a:r>
            <a:r>
              <a:rPr lang="ru-RU" sz="1400" dirty="0" err="1"/>
              <a:t>бити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Як </a:t>
            </a:r>
            <a:r>
              <a:rPr lang="ru-RU" sz="1400" dirty="0" err="1"/>
              <a:t>хтось</a:t>
            </a:r>
            <a:r>
              <a:rPr lang="ru-RU" sz="1400" dirty="0"/>
              <a:t> тебе </a:t>
            </a:r>
            <a:r>
              <a:rPr lang="ru-RU" sz="1400" dirty="0" err="1"/>
              <a:t>захоче</a:t>
            </a:r>
            <a:r>
              <a:rPr lang="ru-RU" sz="1400" dirty="0"/>
              <a:t> </a:t>
            </a:r>
            <a:r>
              <a:rPr lang="ru-RU" sz="1400" dirty="0" err="1"/>
              <a:t>запрягти</a:t>
            </a:r>
            <a:r>
              <a:rPr lang="ru-RU" sz="1400" dirty="0"/>
              <a:t>?..</a:t>
            </a:r>
            <a:br>
              <a:rPr lang="ru-RU" sz="1400" dirty="0"/>
            </a:br>
            <a:r>
              <a:rPr lang="ru-RU" sz="1400" dirty="0"/>
              <a:t>Не нашим духом, видно, </a:t>
            </a:r>
            <a:r>
              <a:rPr lang="ru-RU" sz="1400" dirty="0" err="1"/>
              <a:t>дишеш</a:t>
            </a:r>
            <a:r>
              <a:rPr lang="ru-RU" sz="1400" dirty="0"/>
              <a:t> </a:t>
            </a:r>
            <a:r>
              <a:rPr lang="ru-RU" sz="1400" dirty="0" err="1"/>
              <a:t>ти</a:t>
            </a:r>
            <a:r>
              <a:rPr lang="ru-RU" sz="1400" dirty="0"/>
              <a:t>!</a:t>
            </a:r>
            <a:br>
              <a:rPr lang="ru-RU" sz="1400" dirty="0"/>
            </a:br>
            <a:r>
              <a:rPr lang="ru-RU" sz="1400" dirty="0"/>
              <a:t>Ми </a:t>
            </a:r>
            <a:r>
              <a:rPr lang="ru-RU" sz="1400" dirty="0" err="1"/>
              <a:t>чуємо</a:t>
            </a:r>
            <a:r>
              <a:rPr lang="ru-RU" sz="1400" dirty="0"/>
              <a:t>: </a:t>
            </a:r>
            <a:r>
              <a:rPr lang="ru-RU" sz="1400" dirty="0" err="1"/>
              <a:t>ти</a:t>
            </a:r>
            <a:r>
              <a:rPr lang="ru-RU" sz="1400" dirty="0"/>
              <a:t> про </a:t>
            </a:r>
            <a:r>
              <a:rPr lang="ru-RU" sz="1400" dirty="0" err="1"/>
              <a:t>своє</a:t>
            </a:r>
            <a:r>
              <a:rPr lang="ru-RU" sz="1400" dirty="0"/>
              <a:t> </a:t>
            </a:r>
            <a:r>
              <a:rPr lang="ru-RU" sz="1400" dirty="0" err="1"/>
              <a:t>іржеш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 err="1"/>
              <a:t>Комусь</a:t>
            </a:r>
            <a:r>
              <a:rPr lang="ru-RU" sz="1400" dirty="0"/>
              <a:t> за море знаки </a:t>
            </a:r>
            <a:r>
              <a:rPr lang="ru-RU" sz="1400" dirty="0" err="1"/>
              <a:t>подаєш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 err="1"/>
              <a:t>Щоб</a:t>
            </a:r>
            <a:r>
              <a:rPr lang="ru-RU" sz="1400" dirty="0"/>
              <a:t> Слон примчав і </a:t>
            </a:r>
            <a:r>
              <a:rPr lang="ru-RU" sz="1400" dirty="0" err="1"/>
              <a:t>всіх</a:t>
            </a:r>
            <a:r>
              <a:rPr lang="ru-RU" sz="1400" dirty="0"/>
              <a:t> тут </a:t>
            </a:r>
            <a:r>
              <a:rPr lang="ru-RU" sz="1400" dirty="0" err="1"/>
              <a:t>розтоптав</a:t>
            </a:r>
            <a:r>
              <a:rPr lang="ru-RU" sz="1400" dirty="0"/>
              <a:t>…</a:t>
            </a:r>
            <a:br>
              <a:rPr lang="ru-RU" sz="1400" dirty="0"/>
            </a:br>
            <a:r>
              <a:rPr lang="ru-RU" sz="1400" dirty="0"/>
              <a:t>Але </a:t>
            </a:r>
            <a:r>
              <a:rPr lang="ru-RU" sz="1400" dirty="0" err="1"/>
              <a:t>затям</a:t>
            </a:r>
            <a:r>
              <a:rPr lang="ru-RU" sz="1400" dirty="0"/>
              <a:t>: не ловимо ми </a:t>
            </a:r>
            <a:r>
              <a:rPr lang="ru-RU" sz="1400" dirty="0" err="1"/>
              <a:t>ґав</a:t>
            </a:r>
            <a:r>
              <a:rPr lang="ru-RU" sz="1400" dirty="0"/>
              <a:t>!</a:t>
            </a:r>
            <a:br>
              <a:rPr lang="ru-RU" sz="1400" dirty="0"/>
            </a:br>
            <a:r>
              <a:rPr lang="ru-RU" sz="1400" dirty="0" err="1"/>
              <a:t>Доскачешся</a:t>
            </a:r>
            <a:r>
              <a:rPr lang="ru-RU" sz="1400" dirty="0"/>
              <a:t>, </a:t>
            </a:r>
            <a:r>
              <a:rPr lang="ru-RU" sz="1400" dirty="0" err="1"/>
              <a:t>гнідий</a:t>
            </a:r>
            <a:r>
              <a:rPr lang="ru-RU" sz="1400" dirty="0"/>
              <a:t>, – </a:t>
            </a:r>
            <a:r>
              <a:rPr lang="ru-RU" sz="1400" dirty="0" err="1"/>
              <a:t>намнемо</a:t>
            </a:r>
            <a:r>
              <a:rPr lang="ru-RU" sz="1400" dirty="0"/>
              <a:t> боки.</a:t>
            </a:r>
            <a:br>
              <a:rPr lang="ru-RU" sz="1400" dirty="0"/>
            </a:br>
            <a:r>
              <a:rPr lang="ru-RU" sz="1400" dirty="0" err="1"/>
              <a:t>Затям</a:t>
            </a:r>
            <a:r>
              <a:rPr lang="ru-RU" sz="1400" dirty="0"/>
              <a:t>: нам все </a:t>
            </a:r>
            <a:r>
              <a:rPr lang="ru-RU" sz="1400" dirty="0" err="1"/>
              <a:t>відомо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Сороки!</a:t>
            </a:r>
            <a:br>
              <a:rPr lang="ru-RU" sz="1400" dirty="0"/>
            </a:br>
            <a:r>
              <a:rPr lang="ru-RU" sz="1400" dirty="0"/>
              <a:t>– Та </a:t>
            </a:r>
            <a:r>
              <a:rPr lang="ru-RU" sz="1400" dirty="0" err="1"/>
              <a:t>звідки</a:t>
            </a:r>
            <a:r>
              <a:rPr lang="ru-RU" sz="1400" dirty="0"/>
              <a:t> ж </a:t>
            </a:r>
            <a:r>
              <a:rPr lang="ru-RU" sz="1400" dirty="0" err="1"/>
              <a:t>зна</a:t>
            </a:r>
            <a:r>
              <a:rPr lang="ru-RU" sz="1400" dirty="0"/>
              <a:t> про мене птаха та?..</a:t>
            </a:r>
            <a:br>
              <a:rPr lang="ru-RU" sz="1400" dirty="0"/>
            </a:br>
            <a:r>
              <a:rPr lang="ru-RU" sz="1400" dirty="0"/>
              <a:t>– Сорока </a:t>
            </a:r>
            <a:r>
              <a:rPr lang="ru-RU" sz="1400" dirty="0" err="1"/>
              <a:t>знає</a:t>
            </a:r>
            <a:r>
              <a:rPr lang="ru-RU" sz="1400" dirty="0"/>
              <a:t> все, притисни </a:t>
            </a:r>
            <a:r>
              <a:rPr lang="ru-RU" sz="1400" dirty="0" err="1"/>
              <a:t>лиш</a:t>
            </a:r>
            <a:r>
              <a:rPr lang="ru-RU" sz="1400" dirty="0"/>
              <a:t> хвоста!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…Мораль, як не крути, тут є таки:</a:t>
            </a:r>
            <a:br>
              <a:rPr lang="ru-RU" sz="1400" dirty="0"/>
            </a:br>
            <a:r>
              <a:rPr lang="ru-RU" sz="1400" dirty="0"/>
              <a:t>У справ </a:t>
            </a:r>
            <a:r>
              <a:rPr lang="ru-RU" sz="1400" dirty="0" err="1"/>
              <a:t>замовних</a:t>
            </a:r>
            <a:r>
              <a:rPr lang="ru-RU" sz="1400" dirty="0"/>
              <a:t> – </a:t>
            </a:r>
            <a:r>
              <a:rPr lang="ru-RU" sz="1400" dirty="0" err="1"/>
              <a:t>довгі</a:t>
            </a:r>
            <a:r>
              <a:rPr lang="ru-RU" sz="1400" dirty="0"/>
              <a:t> </a:t>
            </a:r>
            <a:r>
              <a:rPr lang="ru-RU" sz="1400" dirty="0" err="1"/>
              <a:t>язики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І де закон – тайга, не жди </a:t>
            </a:r>
            <a:r>
              <a:rPr lang="ru-RU" sz="1400" dirty="0" err="1"/>
              <a:t>якогось</a:t>
            </a:r>
            <a:r>
              <a:rPr lang="ru-RU" sz="1400" dirty="0"/>
              <a:t> права,</a:t>
            </a:r>
            <a:br>
              <a:rPr lang="ru-RU" sz="1400" dirty="0"/>
            </a:br>
            <a:r>
              <a:rPr lang="ru-RU" sz="1400" dirty="0" err="1"/>
              <a:t>Бо</a:t>
            </a:r>
            <a:r>
              <a:rPr lang="ru-RU" sz="1400" dirty="0"/>
              <a:t> </a:t>
            </a:r>
            <a:r>
              <a:rPr lang="ru-RU" sz="1400" dirty="0" err="1"/>
              <a:t>замість</a:t>
            </a:r>
            <a:r>
              <a:rPr lang="ru-RU" sz="1400" dirty="0"/>
              <a:t> суду там – </a:t>
            </a:r>
            <a:r>
              <a:rPr lang="ru-RU" sz="1400" dirty="0" err="1"/>
              <a:t>лише</a:t>
            </a:r>
            <a:r>
              <a:rPr lang="ru-RU" sz="1400" dirty="0"/>
              <a:t> </a:t>
            </a:r>
            <a:r>
              <a:rPr lang="ru-RU" sz="1400" dirty="0" err="1"/>
              <a:t>розправа</a:t>
            </a:r>
            <a:r>
              <a:rPr lang="ru-RU" sz="1400" dirty="0"/>
              <a:t>.</a:t>
            </a:r>
            <a:endParaRPr lang="uk-UA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70" y="332740"/>
            <a:ext cx="4204335" cy="9010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143" y="189527"/>
            <a:ext cx="3661506" cy="6083841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7894955" y="6381115"/>
            <a:ext cx="3599815" cy="2755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/>
              <a:t>http://www.reabit.org.ua/nbr/?ID=226373</a:t>
            </a:r>
          </a:p>
        </p:txBody>
      </p:sp>
      <p:pic>
        <p:nvPicPr>
          <p:cNvPr id="19458" name="Picture 2" descr="Генерали й офіцери закарпатського походження, репресовані в повоєнні роки  комуністичною владою Чехословаччини | Новини Закарпатт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9"/>
          <a:stretch>
            <a:fillRect/>
          </a:stretch>
        </p:blipFill>
        <p:spPr bwMode="auto">
          <a:xfrm>
            <a:off x="9262745" y="765175"/>
            <a:ext cx="2231991" cy="1743075"/>
          </a:xfrm>
          <a:prstGeom prst="flowChartConnector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50" y="188595"/>
            <a:ext cx="11533505" cy="11969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РЕПРЕСІЇ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31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січня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1937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року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Микиту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Годованця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було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заарештовано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і за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постановою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особливої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наради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при НКВС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13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червня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того ж року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вислано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Середню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Колиму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де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пробув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до 1947 року.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Байкаря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за справою 6679-2ф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звинуватили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українському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буржуазному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націоналізмі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закидаючи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що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емісар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Є.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Коновальця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Україні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uk-UA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/>
          <a:stretch>
            <a:fillRect/>
          </a:stretch>
        </p:blipFill>
        <p:spPr>
          <a:xfrm>
            <a:off x="334010" y="1485265"/>
            <a:ext cx="6814185" cy="4697095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6706235" y="1557020"/>
            <a:ext cx="5125720" cy="20300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волю </a:t>
            </a:r>
            <a:r>
              <a:rPr 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вийшов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лише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1942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року. </a:t>
            </a:r>
          </a:p>
          <a:p>
            <a:pPr algn="just"/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До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1945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року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працював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Колимі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Спорнинському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ремонтному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заводі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Потім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– в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Абхазії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в Новому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Афоні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до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1949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року </a:t>
            </a:r>
            <a:r>
              <a:rPr 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керував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справами курортного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управління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Та коли там </a:t>
            </a:r>
            <a:r>
              <a:rPr lang="ru-RU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почалося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будівництво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дачі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І. </a:t>
            </a:r>
            <a:r>
              <a:rPr lang="ru-RU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Сталіна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М. </a:t>
            </a:r>
            <a:r>
              <a:rPr lang="ru-RU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Годованцю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сказали </a:t>
            </a:r>
            <a:r>
              <a:rPr lang="ru-RU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писати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за </a:t>
            </a:r>
            <a:r>
              <a:rPr lang="ru-RU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власним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бажанням</a:t>
            </a:r>
            <a:r>
              <a:rPr 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1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680720" y="6093460"/>
            <a:ext cx="11061065" cy="645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З 1954 року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ситуація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країні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змінюється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Годованець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друкується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в газетах та журналах. 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6724015" y="3933190"/>
            <a:ext cx="5107305" cy="1938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порадою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в’язня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Хаджалії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Колими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Микита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Говоданець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поїхав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Афон, до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моря, «по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дісталася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дружина Серафима.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обжилися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Сталіна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звільнений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pic>
        <p:nvPicPr>
          <p:cNvPr id="15" name="Picture 14" descr="Картинки знак оклику (64 фото) » Юмор, позитив и много смешных картин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64" y="4795211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76200"/>
            <a:ext cx="11737304" cy="9045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dirty="0">
                <a:solidFill>
                  <a:srgbClr val="000000"/>
                </a:solidFill>
                <a:latin typeface="Roboto"/>
              </a:rPr>
              <a:t>– А чому у байках 20-30-тих років у вас були переважно рослини? А де ж Леви, Тигри, Гієни, Вовки, Орли? Лиш зрідка, і то не дуже хижі</a:t>
            </a:r>
            <a:r>
              <a:rPr lang="uk-UA" sz="2400" dirty="0" smtClean="0">
                <a:solidFill>
                  <a:srgbClr val="000000"/>
                </a:solidFill>
                <a:latin typeface="Roboto"/>
              </a:rPr>
              <a:t>…</a:t>
            </a:r>
            <a:endParaRPr lang="uk-UA" sz="24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334010" y="1000760"/>
            <a:ext cx="11743055" cy="3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uk-UA" sz="1600" b="1" i="1" dirty="0" smtClean="0">
                <a:solidFill>
                  <a:srgbClr val="000000"/>
                </a:solidFill>
                <a:latin typeface="Roboto"/>
              </a:rPr>
              <a:t>– </a:t>
            </a:r>
            <a:r>
              <a:rPr lang="uk-UA" sz="1600" b="1" i="1" dirty="0">
                <a:solidFill>
                  <a:srgbClr val="000000"/>
                </a:solidFill>
                <a:latin typeface="Roboto"/>
              </a:rPr>
              <a:t>Тоді, за Сталіна, можна було запитати іще більше: “А де ж байка</a:t>
            </a:r>
            <a:r>
              <a:rPr lang="uk-UA" sz="1600" b="1" i="1" dirty="0" smtClean="0">
                <a:solidFill>
                  <a:srgbClr val="000000"/>
                </a:solidFill>
                <a:latin typeface="Roboto"/>
              </a:rPr>
              <a:t>?”</a:t>
            </a:r>
            <a:endParaRPr lang="uk-UA" sz="1600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05780" y="1599322"/>
            <a:ext cx="6051605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latin typeface="Roboto"/>
              </a:rPr>
              <a:t>У 20-х писав байки </a:t>
            </a:r>
            <a:r>
              <a:rPr lang="uk-UA" sz="1400" b="1" dirty="0">
                <a:solidFill>
                  <a:srgbClr val="000000"/>
                </a:solidFill>
                <a:latin typeface="Roboto"/>
              </a:rPr>
              <a:t>Василь </a:t>
            </a:r>
            <a:r>
              <a:rPr lang="uk-UA" sz="1400" b="1" dirty="0" err="1">
                <a:solidFill>
                  <a:srgbClr val="000000"/>
                </a:solidFill>
                <a:latin typeface="Roboto"/>
              </a:rPr>
              <a:t>Елан</a:t>
            </a:r>
            <a:r>
              <a:rPr lang="uk-UA" sz="1400" b="1" dirty="0">
                <a:solidFill>
                  <a:srgbClr val="000000"/>
                </a:solidFill>
                <a:latin typeface="Roboto"/>
              </a:rPr>
              <a:t>-Блакитний </a:t>
            </a:r>
            <a:r>
              <a:rPr lang="uk-UA" sz="1400" dirty="0">
                <a:solidFill>
                  <a:srgbClr val="000000"/>
                </a:solidFill>
                <a:latin typeface="Roboto"/>
              </a:rPr>
              <a:t>під псевдонімом Валер Проноза. Здебільшого політичної спрямованості. Після арешту Сергія Пилипенка в 1933 році, а через чотири роки й мене, перед війною, байки, за винятком Попова (Долі), майже ніхто не писав.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64560" y="3551228"/>
            <a:ext cx="6092825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“Що тобі злого зробила Радянська влада?" Кажу: ”Нічого. Я вчителював, став журналістом, поетом”. </a:t>
            </a:r>
            <a:r>
              <a:rPr lang="uk-UA" sz="1600" b="1" dirty="0">
                <a:solidFill>
                  <a:srgbClr val="000000"/>
                </a:solidFill>
                <a:latin typeface="Roboto"/>
              </a:rPr>
              <a:t>”А що поганого зробив тобі батько Сталін?” 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“Та й сам Сталін мені, – кажу, – нічого злого не зробив. Живу не бідно, хоча я з бідняків, книжки видаю. Гонорар є”.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862778" y="1639322"/>
            <a:ext cx="3594655" cy="477053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600" b="1" u="sng" dirty="0" smtClean="0">
                <a:solidFill>
                  <a:srgbClr val="000000"/>
                </a:solidFill>
                <a:latin typeface="Roboto"/>
              </a:rPr>
              <a:t>Зміст байки «ОРЕЛ» 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був такий: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Літа 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Орел, літа сизий та й під небесами.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І 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раптом Орел бачить,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що 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до рівня його польоту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підлітає 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Сокіл,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якого 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він і так запідозрив у суперництві...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Ну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, Орел довб </a:t>
            </a:r>
            <a:r>
              <a:rPr lang="uk-UA" sz="1600" dirty="0" err="1">
                <a:solidFill>
                  <a:srgbClr val="000000"/>
                </a:solidFill>
                <a:latin typeface="Roboto"/>
              </a:rPr>
              <a:t>Сокола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 – і той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упав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, зник з очей.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Потім 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таке сталося і з Шулікою.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Roboto"/>
              </a:rPr>
              <a:t>Навіть </a:t>
            </a:r>
            <a:r>
              <a:rPr lang="uk-UA" sz="1600" dirty="0" err="1">
                <a:solidFill>
                  <a:srgbClr val="000000"/>
                </a:solidFill>
                <a:latin typeface="Roboto"/>
              </a:rPr>
              <a:t>Копчик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, який крав Курчат, знахабнів, посмів, без дозволу, набирати висоту, за що теж поплатився життям. І ось літа Орел, літа сизий сам під небесами.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  <a:p>
            <a:r>
              <a:rPr lang="uk-UA" sz="1600" b="1" u="sng" dirty="0" smtClean="0">
                <a:solidFill>
                  <a:srgbClr val="000000"/>
                </a:solidFill>
                <a:latin typeface="Roboto"/>
              </a:rPr>
              <a:t>Мораль</a:t>
            </a:r>
            <a:r>
              <a:rPr lang="uk-UA" sz="1600" b="1" u="sng" dirty="0">
                <a:solidFill>
                  <a:srgbClr val="000000"/>
                </a:solidFill>
                <a:latin typeface="Roboto"/>
              </a:rPr>
              <a:t>:</a:t>
            </a:r>
            <a:r>
              <a:rPr lang="uk-UA" sz="1600" dirty="0">
                <a:solidFill>
                  <a:srgbClr val="000000"/>
                </a:solidFill>
                <a:latin typeface="Roboto"/>
              </a:rPr>
              <a:t> застереження крилам смілим, що неба трон Орел ні з ким не ділить. </a:t>
            </a:r>
            <a:endParaRPr lang="uk-UA" sz="1600" dirty="0" smtClean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160752" y="4797534"/>
            <a:ext cx="3528392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b="1" dirty="0">
                <a:solidFill>
                  <a:srgbClr val="000000"/>
                </a:solidFill>
                <a:latin typeface="Roboto"/>
              </a:rPr>
              <a:t>Питаю: а при чому тут Сталін? </a:t>
            </a:r>
            <a:r>
              <a:rPr lang="uk-UA" sz="1400" dirty="0">
                <a:solidFill>
                  <a:srgbClr val="000000"/>
                </a:solidFill>
                <a:latin typeface="Roboto"/>
              </a:rPr>
              <a:t>”Пильні хлопці” посміхаються: ”Ви не розумієте чи вдаєте? А в народній “Пісні про Сталіна” на вірш Максима Рильського “Із-за гір із-за високих” хто летить?” “Орел.” ”То ж бо. То як ви могли таке написати?”</a:t>
            </a:r>
          </a:p>
        </p:txBody>
      </p:sp>
      <p:pic>
        <p:nvPicPr>
          <p:cNvPr id="6146" name="Picture 2" descr="Сталін на радянських та американських обкладинках | Історична прав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75" y="1485167"/>
            <a:ext cx="2189685" cy="28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пойки замухрышек: советская диктатура за обеденным стол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5080885"/>
            <a:ext cx="2582088" cy="145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391160" y="2637155"/>
            <a:ext cx="6066155" cy="73723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latin typeface="Roboto"/>
              </a:rPr>
              <a:t>А з хижаками в байках взагалі мусили бути обачними. Враз у Ведмедеві чи Вовкові якийсь Медвєдєв чи Волков міг узріти себе. А про Лева чи Орла годі й писати. І досі мулько, як </a:t>
            </a:r>
            <a:r>
              <a:rPr lang="uk-UA" sz="1400" b="1" dirty="0">
                <a:solidFill>
                  <a:srgbClr val="000000"/>
                </a:solidFill>
                <a:latin typeface="Roboto"/>
              </a:rPr>
              <a:t>згадую історію з байкою про </a:t>
            </a:r>
            <a:r>
              <a:rPr lang="uk-UA" sz="1400" dirty="0">
                <a:solidFill>
                  <a:srgbClr val="000000"/>
                </a:solidFill>
                <a:latin typeface="Roboto"/>
              </a:rPr>
              <a:t>Орла. </a:t>
            </a:r>
          </a:p>
        </p:txBody>
      </p:sp>
      <p:pic>
        <p:nvPicPr>
          <p:cNvPr id="6158" name="Picture 14" descr="Картинки знак оклику (64 фото) » Юмор, позитив и много смешных картин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972" y="2455441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255905"/>
            <a:ext cx="5616575" cy="256921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600" dirty="0"/>
              <a:t>Микита Павлович Годованець – </a:t>
            </a:r>
            <a:r>
              <a:rPr lang="ru-RU" sz="3600" b="1" i="1" dirty="0" smtClean="0"/>
              <a:t>«</a:t>
            </a:r>
            <a:r>
              <a:rPr lang="ru-RU" sz="3600" b="1" i="1" dirty="0"/>
              <a:t>широко </a:t>
            </a:r>
            <a:r>
              <a:rPr lang="ru-RU" sz="3600" b="1" i="1" dirty="0" err="1"/>
              <a:t>відомий</a:t>
            </a:r>
            <a:r>
              <a:rPr lang="ru-RU" sz="3600" dirty="0"/>
              <a:t>, – за </a:t>
            </a:r>
            <a:r>
              <a:rPr lang="ru-RU" sz="3600" dirty="0" err="1"/>
              <a:t>його</a:t>
            </a:r>
            <a:r>
              <a:rPr lang="ru-RU" sz="3600" dirty="0"/>
              <a:t> </a:t>
            </a:r>
            <a:r>
              <a:rPr lang="ru-RU" sz="3600" dirty="0" err="1"/>
              <a:t>самоіронією</a:t>
            </a:r>
            <a:r>
              <a:rPr lang="ru-RU" sz="3600" dirty="0"/>
              <a:t>, – </a:t>
            </a:r>
            <a:r>
              <a:rPr lang="ru-RU" sz="3600" b="1" i="1" dirty="0"/>
              <a:t>аж до </a:t>
            </a:r>
            <a:r>
              <a:rPr lang="ru-RU" sz="3600" b="1" i="1" dirty="0" err="1"/>
              <a:t>Колими</a:t>
            </a:r>
            <a:r>
              <a:rPr lang="ru-RU" sz="3600" b="1" i="1" dirty="0"/>
              <a:t>»</a:t>
            </a:r>
          </a:p>
        </p:txBody>
      </p:sp>
      <p:pic>
        <p:nvPicPr>
          <p:cNvPr id="3074" name="Picture 2" descr="Колима (регіон)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30" y="260985"/>
            <a:ext cx="554418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13376"/>
          <a:stretch>
            <a:fillRect/>
          </a:stretch>
        </p:blipFill>
        <p:spPr>
          <a:xfrm>
            <a:off x="6094730" y="2853055"/>
            <a:ext cx="5544820" cy="355473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549910" y="5229225"/>
            <a:ext cx="567880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uk-UA" sz="1800" b="1" i="1" dirty="0"/>
              <a:t>Краю мій, народе милий,</a:t>
            </a:r>
          </a:p>
          <a:p>
            <a:pPr algn="l"/>
            <a:r>
              <a:rPr lang="uk-UA" sz="1800" b="1" i="1" dirty="0"/>
              <a:t>Виринем з біди,</a:t>
            </a:r>
          </a:p>
          <a:p>
            <a:pPr algn="l"/>
            <a:r>
              <a:rPr lang="uk-UA" sz="1800" b="1" i="1" dirty="0"/>
              <a:t>Не завій же буйним пилом</a:t>
            </a:r>
          </a:p>
          <a:p>
            <a:pPr algn="l"/>
            <a:r>
              <a:rPr lang="uk-UA" sz="1800" b="1" i="1" dirty="0"/>
              <a:t>Ти мої сліди.</a:t>
            </a:r>
          </a:p>
          <a:p>
            <a:pPr algn="l"/>
            <a:r>
              <a:rPr lang="uk-UA" sz="1600" dirty="0"/>
              <a:t>ІХ.1943. Колима</a:t>
            </a:r>
            <a:r>
              <a:rPr lang="uk-UA" sz="1600" dirty="0" smtClean="0"/>
              <a:t>. М. Годованець</a:t>
            </a:r>
          </a:p>
        </p:txBody>
      </p:sp>
      <p:pic>
        <p:nvPicPr>
          <p:cNvPr id="3076" name="Picture 4" descr="ГУЛАГ. Колыма » Магадан и Магаданская область КОЛЫМА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55" y="2735580"/>
            <a:ext cx="4450715" cy="241935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207875" cy="6878955"/>
          </a:xfrm>
          <a:prstGeom prst="rect">
            <a:avLst/>
          </a:prstGeom>
        </p:spPr>
      </p:pic>
      <p:pic>
        <p:nvPicPr>
          <p:cNvPr id="5" name="Picture 4" descr="Screenshot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555" y="188595"/>
            <a:ext cx="3254375" cy="1804670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404664"/>
            <a:ext cx="11377264" cy="129614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Завдяки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подарованому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знайомими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фотоапарату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байкар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набирається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досвіду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фотографа,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це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й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дає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змогу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родині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триматися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на плаву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Мерефі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Харківської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області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де жила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його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племінниця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uk-UA" sz="2800" dirty="0"/>
          </a:p>
        </p:txBody>
      </p:sp>
      <p:pic>
        <p:nvPicPr>
          <p:cNvPr id="13314" name="Picture 2" descr="Скачать 2048x1152 книга, фотоаппарат, стол, ретро обои, картинки  ультраширокий монит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80" y="1269202"/>
            <a:ext cx="3755778" cy="2112625"/>
          </a:xfrm>
          <a:prstGeom prst="flowChartConnector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405781" y="1820431"/>
            <a:ext cx="604867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 1949 до 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1950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рр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. мешкав з дружиною у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племінниці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Марії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Хижової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на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Харківщині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, у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Мерефі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. Та тут, на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селекційній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станції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довідавшись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про ГУЛАГ, зразу ж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звільнили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з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роботи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endParaRPr lang="uk-UA" sz="18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407222" y="3417382"/>
            <a:ext cx="6092825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Коли з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сином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Анатолієм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учасником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війни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, у 1950 р.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Годованці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спробували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повернутися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до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Кам’янця-Подільського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, у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дім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родичів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дружини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, з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поета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взяли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підписку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ru-RU" sz="1800" b="1" dirty="0">
                <a:solidFill>
                  <a:srgbClr val="000000"/>
                </a:solidFill>
                <a:latin typeface="Verdana" panose="020B0604030504040204" pitchFamily="34" charset="0"/>
              </a:rPr>
              <a:t>«За 24 </a:t>
            </a:r>
            <a:r>
              <a:rPr lang="ru-RU" sz="1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години</a:t>
            </a:r>
            <a:r>
              <a:rPr lang="ru-RU" sz="18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залишити</a:t>
            </a:r>
            <a:r>
              <a:rPr lang="ru-RU" sz="18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місто</a:t>
            </a:r>
            <a:r>
              <a:rPr lang="ru-RU" sz="1800" b="1" dirty="0">
                <a:solidFill>
                  <a:srgbClr val="000000"/>
                </a:solidFill>
                <a:latin typeface="Verdana" panose="020B0604030504040204" pitchFamily="34" charset="0"/>
              </a:rPr>
              <a:t>»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endParaRPr lang="uk-UA" sz="18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407222" y="5014333"/>
            <a:ext cx="60928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Добрі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люди купили квиток у Мерефу. Та на роботу судимого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вже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не брали. </a:t>
            </a:r>
            <a:endParaRPr lang="uk-UA" sz="1800" dirty="0"/>
          </a:p>
        </p:txBody>
      </p:sp>
      <p:sp>
        <p:nvSpPr>
          <p:cNvPr id="6" name="Прямокутник 5"/>
          <p:cNvSpPr/>
          <p:nvPr/>
        </p:nvSpPr>
        <p:spPr>
          <a:xfrm>
            <a:off x="405780" y="5780287"/>
            <a:ext cx="609282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Став у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пригоді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подарований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фотоапарат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Щоб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якось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вижити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</a:rPr>
              <a:t>освоїв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професію</a:t>
            </a:r>
            <a:r>
              <a:rPr lang="ru-RU" sz="1800" b="1" i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800" b="1" i="1" dirty="0">
                <a:solidFill>
                  <a:srgbClr val="000000"/>
                </a:solidFill>
                <a:latin typeface="Verdana" panose="020B0604030504040204" pitchFamily="34" charset="0"/>
              </a:rPr>
              <a:t>«</a:t>
            </a:r>
            <a:r>
              <a:rPr lang="ru-RU" sz="18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мандрівного</a:t>
            </a:r>
            <a:r>
              <a:rPr lang="ru-RU" sz="1800" b="1" i="1" dirty="0">
                <a:solidFill>
                  <a:srgbClr val="000000"/>
                </a:solidFill>
                <a:latin typeface="Verdana" panose="020B0604030504040204" pitchFamily="34" charset="0"/>
              </a:rPr>
              <a:t> фотографа»</a:t>
            </a:r>
            <a:endParaRPr lang="uk-UA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265" y="3288222"/>
            <a:ext cx="5153779" cy="321297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368" y="6237673"/>
            <a:ext cx="3590925" cy="3905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5661" y="1572512"/>
            <a:ext cx="7029391" cy="126014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i="1" dirty="0" err="1"/>
              <a:t>Скільки</a:t>
            </a:r>
            <a:r>
              <a:rPr lang="ru-RU" sz="3200" i="1" dirty="0"/>
              <a:t> сил, </a:t>
            </a:r>
            <a:r>
              <a:rPr lang="ru-RU" sz="3200" i="1" dirty="0" err="1"/>
              <a:t>нервів</a:t>
            </a:r>
            <a:r>
              <a:rPr lang="ru-RU" sz="3200" i="1" dirty="0"/>
              <a:t>, </a:t>
            </a:r>
            <a:r>
              <a:rPr lang="ru-RU" sz="3200" i="1" dirty="0" err="1"/>
              <a:t>усі</a:t>
            </a:r>
            <a:r>
              <a:rPr lang="ru-RU" sz="3200" i="1" dirty="0"/>
              <a:t> </a:t>
            </a:r>
            <a:r>
              <a:rPr lang="ru-RU" sz="3200" i="1" dirty="0" err="1"/>
              <a:t>зуби</a:t>
            </a:r>
            <a:r>
              <a:rPr lang="ru-RU" sz="3200" i="1" dirty="0"/>
              <a:t> </a:t>
            </a:r>
            <a:r>
              <a:rPr lang="ru-RU" sz="3200" i="1" dirty="0" err="1"/>
              <a:t>випали</a:t>
            </a:r>
            <a:r>
              <a:rPr lang="ru-RU" sz="3200" i="1" dirty="0"/>
              <a:t>. А на </a:t>
            </a:r>
            <a:r>
              <a:rPr lang="ru-RU" sz="3200" i="1" dirty="0" err="1"/>
              <a:t>світ</a:t>
            </a:r>
            <a:r>
              <a:rPr lang="ru-RU" sz="3200" i="1" dirty="0"/>
              <a:t> не </a:t>
            </a:r>
            <a:r>
              <a:rPr lang="ru-RU" sz="3200" i="1" dirty="0" err="1"/>
              <a:t>злився</a:t>
            </a:r>
            <a:r>
              <a:rPr lang="ru-RU" sz="3200" i="1" dirty="0"/>
              <a:t>. </a:t>
            </a:r>
            <a:r>
              <a:rPr lang="ru-RU" sz="3200" i="1" dirty="0" err="1" smtClean="0"/>
              <a:t>Тішився</a:t>
            </a:r>
            <a:r>
              <a:rPr lang="ru-RU" sz="3200" i="1" dirty="0"/>
              <a:t>, як </a:t>
            </a:r>
            <a:r>
              <a:rPr lang="ru-RU" sz="3200" i="1" dirty="0" err="1"/>
              <a:t>хтось</a:t>
            </a:r>
            <a:r>
              <a:rPr lang="ru-RU" sz="3200" i="1" dirty="0"/>
              <a:t> </a:t>
            </a:r>
            <a:r>
              <a:rPr lang="ru-RU" sz="3200" i="1" dirty="0" err="1"/>
              <a:t>мав</a:t>
            </a:r>
            <a:r>
              <a:rPr lang="ru-RU" sz="3200" i="1" dirty="0"/>
              <a:t> </a:t>
            </a:r>
            <a:r>
              <a:rPr lang="ru-RU" sz="3200" i="1" dirty="0" err="1"/>
              <a:t>успіх</a:t>
            </a:r>
            <a:r>
              <a:rPr lang="ru-RU" sz="3200" i="1" dirty="0"/>
              <a:t>.</a:t>
            </a:r>
            <a:endParaRPr lang="uk-UA" sz="3200" i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549796" y="476672"/>
            <a:ext cx="1130525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вересня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1957 року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дістав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офіційну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реабілітацію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довідкою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військового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трибуналу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Київського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військового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округу за №1680/0-57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засвідчувалося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постанову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особливої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наради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13.VІІ.1937 року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скасовано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і справу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припинено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». </a:t>
            </a:r>
          </a:p>
        </p:txBody>
      </p:sp>
      <p:pic>
        <p:nvPicPr>
          <p:cNvPr id="4" name="Picture 14" descr="Картинки знак оклику (64 фото) » Юмор, позитив и много смешных карти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76" y="27453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997" y="3573037"/>
            <a:ext cx="4806349" cy="3052789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34010" y="4365625"/>
            <a:ext cx="2666365" cy="1322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 err="1"/>
              <a:t>Радів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“</a:t>
            </a:r>
            <a:r>
              <a:rPr lang="ru-RU" sz="2000" dirty="0" err="1"/>
              <a:t>Микиту</a:t>
            </a:r>
            <a:r>
              <a:rPr lang="ru-RU" sz="2000" dirty="0"/>
              <a:t> </a:t>
            </a:r>
            <a:r>
              <a:rPr lang="ru-RU" sz="2000" dirty="0" err="1"/>
              <a:t>виправдали</a:t>
            </a:r>
            <a:r>
              <a:rPr lang="ru-RU" sz="2000" dirty="0"/>
              <a:t> за </a:t>
            </a:r>
            <a:r>
              <a:rPr lang="ru-RU" sz="2000" dirty="0" err="1"/>
              <a:t>Микити</a:t>
            </a:r>
            <a:r>
              <a:rPr lang="ru-RU" sz="2000" dirty="0"/>
              <a:t>” (</a:t>
            </a:r>
            <a:r>
              <a:rPr lang="ru-RU" sz="2000" dirty="0" err="1"/>
              <a:t>Хрущова</a:t>
            </a:r>
            <a:r>
              <a:rPr lang="ru-RU" sz="2000" dirty="0"/>
              <a:t>). </a:t>
            </a:r>
            <a:endParaRPr lang="uk-UA" sz="2000" dirty="0"/>
          </a:p>
        </p:txBody>
      </p:sp>
      <p:pic>
        <p:nvPicPr>
          <p:cNvPr id="7172" name="Picture 4" descr="Немає опису світлини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6" t="1155" r="25765" b="947"/>
          <a:stretch>
            <a:fillRect/>
          </a:stretch>
        </p:blipFill>
        <p:spPr bwMode="auto">
          <a:xfrm>
            <a:off x="9217369" y="2875973"/>
            <a:ext cx="2682298" cy="357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Немає опису світлини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339" y="3573203"/>
            <a:ext cx="1330325" cy="13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45" y="1622425"/>
            <a:ext cx="3385185" cy="1950085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 Box 8"/>
          <p:cNvSpPr txBox="1"/>
          <p:nvPr/>
        </p:nvSpPr>
        <p:spPr>
          <a:xfrm>
            <a:off x="8686800" y="5661660"/>
            <a:ext cx="2015490" cy="9531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altLang="en-US" sz="1400"/>
              <a:t>Микита Годованець</a:t>
            </a:r>
          </a:p>
          <a:p>
            <a:r>
              <a:rPr lang="uk-UA" altLang="en-US" sz="1400"/>
              <a:t>Кесар андрійчук (справа), </a:t>
            </a:r>
          </a:p>
          <a:p>
            <a:r>
              <a:rPr lang="uk-UA" altLang="en-US" sz="1400"/>
              <a:t>1920-ті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05780" y="260648"/>
            <a:ext cx="1137726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Повернутися </a:t>
            </a:r>
            <a:r>
              <a:rPr lang="uk-UA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на 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Поділля </a:t>
            </a:r>
            <a:r>
              <a:rPr lang="uk-UA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таки вдалося, однак тільки 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по </a:t>
            </a:r>
            <a:endParaRPr lang="uk-UA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uk-UA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смерті Сталіна – наприкінці 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1954 р. </a:t>
            </a:r>
            <a:endParaRPr lang="uk-UA" sz="20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405780" y="1196752"/>
          <a:ext cx="11233248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 descr="Природа натхнення - ZAXID.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166" y="2709555"/>
            <a:ext cx="2804367" cy="1472293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Троцкисты в лагерях » Магадан и Магаданская область КОЛЫМА.R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99" y="2709302"/>
            <a:ext cx="2531505" cy="132904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945" y="635"/>
            <a:ext cx="3105785" cy="144653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010" y="260985"/>
            <a:ext cx="11493500" cy="10350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 рецензії Д. Білоуса Годованець засів за теорію байки, вивчав досвід, майстерність видатних </a:t>
            </a:r>
            <a:r>
              <a:rPr 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байкарів.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33896" y="1629430"/>
            <a:ext cx="6552728" cy="8299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Безжально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скорочував власні довготи, дбаючи,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байка не була більшою за 30 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рядків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333896" y="2792640"/>
            <a:ext cx="6552728" cy="460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Позбавлявся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зайвої описовості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33896" y="3586733"/>
            <a:ext cx="6552728" cy="1198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жалів і лірики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та була «з іншої опери», шкодила динаміці сюжету, не вписувалася у стиль байки. 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694055" y="5445760"/>
            <a:ext cx="8037195" cy="70675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«Рідкісний випадок, коли автор дякує за критику. Але саме так вчинив Годованець»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– розповідав згодом Дмитро Білоус.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13" y="1889041"/>
            <a:ext cx="3528392" cy="226373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5362" name="Picture 2" descr="Дмитро Білоус біографія скорочено та цікаві факти - Dovidka.biz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89" y="4365902"/>
            <a:ext cx="3067050" cy="2114550"/>
          </a:xfrm>
          <a:prstGeom prst="rect">
            <a:avLst/>
          </a:prstGeom>
          <a:noFill/>
          <a:effectLst>
            <a:glow rad="889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4077970" y="332740"/>
            <a:ext cx="7754620" cy="1938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шанувальників Годованця виявився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 </a:t>
            </a: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Скорський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заступник декана філологічного факультету Кам’янець-Подільського педінституту, який посприяв йому у підготовці до видання збірки «Байки» </a:t>
            </a:r>
          </a:p>
          <a:p>
            <a:pPr algn="just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(К., «Радянський письменник», 1957).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Скорський М.А. Тодось Осьмачка: Життя і творчість. К., 1999р.-204 с: 200  грн. - Художня література Львів на BESPLATKA.ua 4123317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6" b="4896"/>
          <a:stretch>
            <a:fillRect/>
          </a:stretch>
        </p:blipFill>
        <p:spPr bwMode="auto">
          <a:xfrm>
            <a:off x="334010" y="332740"/>
            <a:ext cx="3650615" cy="624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Історія університету - kpnu.edu.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770" y="2524765"/>
            <a:ext cx="4405587" cy="3366144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120933" y="3141221"/>
            <a:ext cx="3168353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Байкаря щиро прийняли журналісти, літератори, науковці, педагоги, молодь краю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502" y="408431"/>
            <a:ext cx="11247542" cy="83252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“А </a:t>
            </a:r>
            <a:r>
              <a:rPr lang="ru-RU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хто</a:t>
            </a:r>
            <a:r>
              <a:rPr lang="ru-RU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ж </a:t>
            </a:r>
            <a:r>
              <a:rPr lang="ru-RU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іще</a:t>
            </a:r>
            <a:r>
              <a:rPr lang="ru-RU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</a:t>
            </a:r>
            <a:r>
              <a:rPr lang="ru-RU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їм</a:t>
            </a:r>
            <a:r>
              <a:rPr lang="ru-RU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</a:t>
            </a:r>
            <a:r>
              <a:rPr lang="ru-RU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допоможе</a:t>
            </a:r>
            <a:r>
              <a:rPr lang="ru-RU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?”</a:t>
            </a:r>
            <a:endParaRPr lang="uk-UA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4256405" y="1557020"/>
            <a:ext cx="7526655" cy="10147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останнього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дня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Годованець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скромно: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робочим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столом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звичайнісінька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дощечка, яку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класик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клав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коліна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писав на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256405" y="2766060"/>
            <a:ext cx="7538085" cy="922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Жила родина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Годованців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скромний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гонорар та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синову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зарплатню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Анатолій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Микитович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трудився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електромеханічному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заводі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Зайвих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грошей у них не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копійка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мала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1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267835" y="3882390"/>
            <a:ext cx="7526655" cy="25533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sz="2000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отримував</a:t>
            </a:r>
            <a:r>
              <a:rPr lang="ru-RU" sz="20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видавництв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більш-менш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солідний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гонорар,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траплялося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нечасто, не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забував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допомагати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потребував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рідній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племінниці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Марії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Мерефу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надсилав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дещицю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купила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корову, то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табірному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побратимові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кавказцю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Варламу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Хаджалії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згоріла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хата. Коли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хтось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спробував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заперечити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 самих,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мовляв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скрута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Микита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Павлович тут же </a:t>
            </a:r>
            <a:r>
              <a:rPr lang="ru-RU" sz="20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відповідав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u="sng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“А </a:t>
            </a:r>
            <a:r>
              <a:rPr lang="ru-RU" sz="2000" b="1" u="sng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000" b="1" u="sng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000" b="1" u="sng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іще</a:t>
            </a:r>
            <a:r>
              <a:rPr lang="ru-RU" sz="2000" b="1" u="sng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000" b="1" u="sng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sz="2000" b="1" u="sng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7410" name="Picture 2" descr="Міф про Прометея (Боги та герої Давньої Греції ) | Тест на 12 запитань.  Зарубіжна літерат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" y="4005580"/>
            <a:ext cx="3634740" cy="248348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02" y="1477100"/>
            <a:ext cx="3772299" cy="2459732"/>
          </a:xfrm>
          <a:prstGeom prst="rect">
            <a:avLst/>
          </a:prstGeom>
          <a:effectLst>
            <a:softEdge rad="2032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Блог 11-Б класу ЗАЛ №23: Читаємо раз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080" y="3429000"/>
            <a:ext cx="2179320" cy="30575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4-Slovo_pro_bajku | Український інтере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30" y="191770"/>
            <a:ext cx="2158365" cy="301053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00" y="2277110"/>
            <a:ext cx="2873375" cy="374459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5130" name="Picture 10" descr="Годованець, Микита. Байки в 2 томах. Том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" y="1105535"/>
            <a:ext cx="2995295" cy="390461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845" y="191135"/>
            <a:ext cx="2147570" cy="2954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5136" name="Picture 16" descr="Микита Годованець. Байки. Дніпро 1983: ціна 45 грн - купити Книги на ІЗІ |  Кропивницьки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6659" r="10689" b="6718"/>
          <a:stretch>
            <a:fillRect/>
          </a:stretch>
        </p:blipFill>
        <p:spPr bwMode="auto">
          <a:xfrm>
            <a:off x="9046845" y="3456940"/>
            <a:ext cx="2178685" cy="30353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кутник 18"/>
          <p:cNvSpPr/>
          <p:nvPr/>
        </p:nvSpPr>
        <p:spPr>
          <a:xfrm>
            <a:off x="1053852" y="164206"/>
            <a:ext cx="530514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Микита ГОДОВАНЕЦЬ </a:t>
            </a:r>
            <a:r>
              <a:rPr lang="uk-UA" dirty="0"/>
              <a:t>написав </a:t>
            </a:r>
            <a:endParaRPr lang="en-US" dirty="0" smtClean="0"/>
          </a:p>
          <a:p>
            <a:r>
              <a:rPr lang="uk-UA" b="1" dirty="0" smtClean="0"/>
              <a:t>18 </a:t>
            </a:r>
            <a:r>
              <a:rPr lang="uk-UA" b="1" dirty="0"/>
              <a:t>поетичних </a:t>
            </a:r>
            <a:r>
              <a:rPr lang="uk-UA" b="1" dirty="0" smtClean="0"/>
              <a:t>збірок</a:t>
            </a:r>
            <a:r>
              <a:rPr lang="uk-UA" dirty="0"/>
              <a:t>.</a:t>
            </a:r>
          </a:p>
        </p:txBody>
      </p:sp>
      <p:pic>
        <p:nvPicPr>
          <p:cNvPr id="22" name="Picture 20" descr="Перо: векторные изображения и иллюстрации, которые можно скачать бесплатно  | Freepi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80" y="-99060"/>
            <a:ext cx="1204595" cy="12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Магніт на авто Знак оклику Блакитний | Magnet.in.u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" y="-27305"/>
            <a:ext cx="1066165" cy="106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645" y="332740"/>
            <a:ext cx="2879090" cy="18288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b="1" dirty="0" smtClean="0"/>
              <a:t>Передати вогонь </a:t>
            </a:r>
            <a:r>
              <a:rPr lang="uk-UA" b="1" dirty="0"/>
              <a:t>творчості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8743" y="260607"/>
            <a:ext cx="8608568" cy="6408712"/>
          </a:xfrm>
          <a:prstGeom prst="rect">
            <a:avLst/>
          </a:prstGeom>
        </p:spPr>
      </p:pic>
      <p:pic>
        <p:nvPicPr>
          <p:cNvPr id="18434" name="Picture 2" descr="Lumen74: Вогонь-вода. - ВІРШ, Вірші, поезія. Клуб поезії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" y="2132965"/>
            <a:ext cx="2736215" cy="201358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0"/>
              </a:srgbClr>
            </a:outerShdw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ПЕРША ПРОБА ПЕРА - &quot;Університетське Слово&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5" y="4437176"/>
            <a:ext cx="2664296" cy="213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62399" y="1052731"/>
            <a:ext cx="11449272" cy="15684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…Хотіла </a:t>
            </a:r>
            <a:r>
              <a:rPr lang="uk-UA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поклонитися могилі свого незабутнього наставника в роки </a:t>
            </a:r>
            <a:r>
              <a:rPr lang="uk-UA" dirty="0" smtClean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юності, </a:t>
            </a:r>
            <a:r>
              <a:rPr lang="uk-UA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відвідати місця, пов’язані з його іменем, зокрема, і тамтешній </a:t>
            </a:r>
            <a:r>
              <a:rPr lang="uk-UA" dirty="0" smtClean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Університет </a:t>
            </a:r>
            <a:r>
              <a:rPr lang="uk-UA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імені     І. Огієнка, куди Микита Павлович  радив мені  </a:t>
            </a:r>
            <a:r>
              <a:rPr lang="uk-UA" dirty="0" smtClean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вступати</a:t>
            </a:r>
            <a:r>
              <a:rPr lang="uk-UA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  після закінчення десятирічки.</a:t>
            </a:r>
            <a:endParaRPr lang="uk-UA" dirty="0">
              <a:latin typeface="Philosopher" panose="00000500000000000000" charset="0"/>
              <a:cs typeface="Philosopher" panose="00000500000000000000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61620" y="332740"/>
            <a:ext cx="11652250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ГАЛИНА ТАРАСЮК: ЯК Я ЗУСТРІЛАСЯ, НАРЕШТІ, З МИКИТОЮ ГОДОВАНЦЕМ</a:t>
            </a:r>
            <a:endParaRPr lang="ru-RU" b="1" i="1" dirty="0">
              <a:solidFill>
                <a:srgbClr val="242F33"/>
              </a:solidFill>
              <a:effectLst/>
              <a:latin typeface="Philosopher" panose="00000500000000000000" charset="0"/>
              <a:cs typeface="Philosopher" panose="00000500000000000000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166485" y="2880995"/>
            <a:ext cx="5545455" cy="31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…  На жаль, на наш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візит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  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Патріарх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не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відреагував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.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Сидів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собі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за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своїм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письмовим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столом,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задумливий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,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зосереджений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,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мабуть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 в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полоні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образів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і метафор: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ліва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рука лежала недалеко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від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друкарської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машинки, права на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коліні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,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погляд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–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задивлений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у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вікно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. Про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що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він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думав,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цей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мужній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подвижник і страдник Слова?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Може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,  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згадував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нелегке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своє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життя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репресованого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 </a:t>
            </a:r>
            <a:r>
              <a:rPr lang="ru-RU" sz="2000" i="1" dirty="0" err="1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письменника</a:t>
            </a:r>
            <a:r>
              <a:rPr lang="ru-RU" sz="2000" i="1" dirty="0">
                <a:solidFill>
                  <a:srgbClr val="242F33"/>
                </a:solidFill>
                <a:latin typeface="Philosopher" panose="00000500000000000000" charset="0"/>
                <a:cs typeface="Philosopher" panose="00000500000000000000" charset="0"/>
              </a:rPr>
              <a:t>, ворога народу?</a:t>
            </a:r>
            <a:r>
              <a:rPr lang="ru-RU" sz="1800" i="1" dirty="0">
                <a:solidFill>
                  <a:srgbClr val="242F33"/>
                </a:solidFill>
                <a:latin typeface="PT Serif"/>
              </a:rPr>
              <a:t> </a:t>
            </a:r>
            <a:endParaRPr lang="uk-UA" sz="1800" i="1" dirty="0"/>
          </a:p>
        </p:txBody>
      </p:sp>
      <p:pic>
        <p:nvPicPr>
          <p:cNvPr id="16386" name="Picture 2" descr="https://ic.pics.livejournal.com/g_tarasyuk/26210343/33849/33849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" y="2882265"/>
            <a:ext cx="5224145" cy="3577590"/>
          </a:xfrm>
          <a:prstGeom prst="rect">
            <a:avLst/>
          </a:prstGeom>
          <a:noFill/>
          <a:effectLst>
            <a:reflection stA="62000" endPos="1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15" y="405130"/>
            <a:ext cx="9148445" cy="28803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віддали йому зошити з віршами і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b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з’ясували, хто він, зрадівши, що нами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зацікавився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солідний чоловік. Лише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восени </a:t>
            </a:r>
            <a:b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1957-го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несподівано зустрілися в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нього </a:t>
            </a:r>
            <a:b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Пригорнувши нас, початківців,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жартував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знає, кого брати під крило, на відміну від Квочки з його байки, що пригріла і Ласочку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925" y="3933190"/>
            <a:ext cx="3716020" cy="1841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050" name="Picture 2" descr="Чи Україні ти син?: Вірші для дітей і про дітей - Василь Федорович Василашко  - Тека авторів - Чти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0" y="3501390"/>
            <a:ext cx="220853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асиль Василашко. «Чом я в – кашкеті з три`зубом?..» - Litgazeta.com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890" y="189230"/>
            <a:ext cx="2499995" cy="309689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Чи Україні ти син? (Вірші для дітей і про дітей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501390"/>
            <a:ext cx="2299970" cy="30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Чи Україні ти син? (Вірші для дітей і про дітей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40" y="3501390"/>
            <a:ext cx="209296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78155" y="260985"/>
            <a:ext cx="11334115" cy="1430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r>
              <a:rPr lang="uk-UA" sz="3200" b="1" dirty="0" smtClean="0"/>
              <a:t>Микита Павлович </a:t>
            </a:r>
            <a:br>
              <a:rPr lang="uk-UA" sz="3200" b="1" dirty="0" smtClean="0"/>
            </a:br>
            <a:r>
              <a:rPr lang="uk-UA" sz="3200" dirty="0" smtClean="0"/>
              <a:t>в українській літературі має славу чесного</a:t>
            </a:r>
            <a:r>
              <a:rPr lang="uk-UA" sz="3200" dirty="0"/>
              <a:t>, відвертого та веселого </a:t>
            </a:r>
            <a:r>
              <a:rPr lang="uk-UA" sz="3200" dirty="0" smtClean="0"/>
              <a:t>поета-байкаря. </a:t>
            </a:r>
            <a:endParaRPr lang="uk-UA" sz="3200" dirty="0"/>
          </a:p>
        </p:txBody>
      </p:sp>
      <p:pic>
        <p:nvPicPr>
          <p:cNvPr id="5" name="Picture 8" descr="Немає опису світлин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3"/>
          <a:stretch>
            <a:fillRect/>
          </a:stretch>
        </p:blipFill>
        <p:spPr bwMode="auto">
          <a:xfrm>
            <a:off x="5806440" y="1845310"/>
            <a:ext cx="6059805" cy="43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478155" y="1845310"/>
            <a:ext cx="5195570" cy="1198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Із 1919-1920 років життя митця тісно пов’язане з Кам'янцем-Подільським. </a:t>
            </a:r>
            <a:endParaRPr lang="uk-U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2714"/>
          <a:stretch>
            <a:fillRect/>
          </a:stretch>
        </p:blipFill>
        <p:spPr>
          <a:xfrm>
            <a:off x="1270000" y="3044190"/>
            <a:ext cx="3945890" cy="3561715"/>
          </a:xfrm>
          <a:prstGeom prst="rect">
            <a:avLst/>
          </a:prstGeom>
          <a:effectLst>
            <a:softEdge rad="2159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255" y="5229225"/>
            <a:ext cx="8264525" cy="15252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</a:rPr>
              <a:t>вірте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 й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</a:rPr>
              <a:t>В.Бєлінському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, що наша мова неспроможна творити літературу. </a:t>
            </a:r>
            <a:br>
              <a:rPr lang="uk-UA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Слід не стільки хвалити мову – солов’їна, чарівна! – скільки чарувати нею. 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89865" y="1125220"/>
            <a:ext cx="5173980" cy="39890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dirty="0"/>
              <a:t>Учив нас, юних, </a:t>
            </a:r>
            <a:r>
              <a:rPr lang="uk-UA" sz="2400" b="1" dirty="0"/>
              <a:t>“рости в корінь” </a:t>
            </a:r>
            <a:r>
              <a:rPr lang="uk-UA" sz="2400" dirty="0"/>
              <a:t>– </a:t>
            </a:r>
            <a:r>
              <a:rPr lang="uk-UA" sz="2400" dirty="0" smtClean="0"/>
              <a:t>глибоко </a:t>
            </a:r>
            <a:r>
              <a:rPr lang="uk-UA" sz="2400" dirty="0"/>
              <a:t>знати українську мову, використовувати, як потім напише, багатство її як “однієї з найдосконаліших мов у світі”, бо “на сором нам мусимо сказати: часто, вийшовши з народу, ми забуваємо його чудову мову, мову своїх батьків і дідів…”</a:t>
            </a:r>
          </a:p>
          <a:p>
            <a:r>
              <a:rPr lang="uk-UA" sz="2400" dirty="0"/>
              <a:t>(“Слово про байку”, ст.23).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189751" y="189399"/>
            <a:ext cx="8352928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b="1" dirty="0"/>
              <a:t>“Пиши рік, а опрацьовуй вік</a:t>
            </a:r>
            <a:r>
              <a:rPr lang="uk-UA" sz="4000" b="1" dirty="0" smtClean="0"/>
              <a:t>!”</a:t>
            </a:r>
            <a:endParaRPr lang="uk-UA" sz="4000" b="1" dirty="0"/>
          </a:p>
        </p:txBody>
      </p:sp>
      <p:pic>
        <p:nvPicPr>
          <p:cNvPr id="9218" name="Picture 2" descr="План конспект уроку на тему &quot;Байка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56" y="3788822"/>
            <a:ext cx="3794509" cy="19876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Цей день в історії Хмельниччини: 24 вересня | Новини Хмельницького &quot;Є&quot; |  ye.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1052830"/>
            <a:ext cx="3005455" cy="232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260648"/>
            <a:ext cx="11101690" cy="97653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err="1" smtClean="0"/>
              <a:t>Микита</a:t>
            </a:r>
            <a:r>
              <a:rPr lang="ru-RU" sz="2800" b="1" dirty="0" smtClean="0"/>
              <a:t> Павлович </a:t>
            </a:r>
            <a:r>
              <a:rPr lang="ru-RU" sz="2800" b="1" dirty="0" err="1" smtClean="0"/>
              <a:t>Годованець</a:t>
            </a:r>
            <a:r>
              <a:rPr lang="ru-RU" sz="2800" b="1" dirty="0" smtClean="0"/>
              <a:t> </a:t>
            </a:r>
            <a:r>
              <a:rPr lang="ru-RU" sz="2800" dirty="0" smtClean="0"/>
              <a:t>– автор </a:t>
            </a:r>
            <a:r>
              <a:rPr lang="ru-RU" sz="2800" dirty="0" err="1" smtClean="0"/>
              <a:t>приблизно</a:t>
            </a:r>
            <a:r>
              <a:rPr lang="ru-RU" sz="2800" dirty="0" smtClean="0"/>
              <a:t> </a:t>
            </a:r>
            <a:r>
              <a:rPr lang="ru-RU" sz="2800" b="1" dirty="0" smtClean="0"/>
              <a:t>600 </a:t>
            </a:r>
            <a:r>
              <a:rPr lang="ru-RU" sz="2800" b="1" dirty="0" err="1"/>
              <a:t>оригінальних</a:t>
            </a:r>
            <a:r>
              <a:rPr lang="ru-RU" sz="2800" dirty="0"/>
              <a:t> і </a:t>
            </a:r>
            <a:r>
              <a:rPr lang="ru-RU" sz="2800" dirty="0" err="1" smtClean="0"/>
              <a:t>понад</a:t>
            </a:r>
            <a:r>
              <a:rPr lang="ru-RU" sz="2800" dirty="0" smtClean="0"/>
              <a:t> </a:t>
            </a:r>
            <a:r>
              <a:rPr lang="ru-RU" sz="2800" b="1" dirty="0"/>
              <a:t>1000 </a:t>
            </a:r>
            <a:r>
              <a:rPr lang="ru-RU" sz="2800" b="1" dirty="0" err="1"/>
              <a:t>перекладних</a:t>
            </a:r>
            <a:r>
              <a:rPr lang="ru-RU" sz="2800" dirty="0"/>
              <a:t> </a:t>
            </a:r>
            <a:r>
              <a:rPr lang="ru-RU" sz="2800" dirty="0" err="1"/>
              <a:t>байок</a:t>
            </a:r>
            <a:r>
              <a:rPr lang="ru-RU" sz="2800" dirty="0"/>
              <a:t>. </a:t>
            </a:r>
            <a:endParaRPr lang="uk-UA" sz="28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549796" y="1556792"/>
            <a:ext cx="765492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1917 року низка </a:t>
            </a:r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поезій Годованця була опублікована у ревельській газеті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uk-UA" sz="1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326949" y="1557157"/>
            <a:ext cx="3262436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/>
              <a:t>Його</a:t>
            </a:r>
            <a:r>
              <a:rPr lang="ru-RU" b="1" dirty="0"/>
              <a:t> твори </a:t>
            </a:r>
            <a:r>
              <a:rPr lang="ru-RU" b="1" dirty="0" err="1"/>
              <a:t>читають</a:t>
            </a:r>
            <a:r>
              <a:rPr lang="ru-RU" b="1" dirty="0"/>
              <a:t> у </a:t>
            </a:r>
            <a:r>
              <a:rPr lang="ru-RU" b="1" dirty="0" err="1" smtClean="0"/>
              <a:t>світі</a:t>
            </a:r>
            <a:r>
              <a:rPr lang="ru-RU" b="1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err="1" smtClean="0"/>
              <a:t>білоруською</a:t>
            </a:r>
            <a:endParaRPr lang="ru-RU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err="1" smtClean="0"/>
              <a:t>болгарською</a:t>
            </a:r>
            <a:endParaRPr lang="ru-RU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err="1" smtClean="0"/>
              <a:t>польською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532592" y="2348880"/>
            <a:ext cx="76721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1920 року видали </a:t>
            </a:r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збірку Дем'яна Бєдного «Байки і пісні», яку переклав Годованець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uk-UA" sz="1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32592" y="3057806"/>
            <a:ext cx="76721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1925 року байкар </a:t>
            </a:r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увійшов до «ПЛУГУ» (спілка селянських письменників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).</a:t>
            </a:r>
            <a:endParaRPr lang="uk-UA" sz="1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549796" y="3794476"/>
            <a:ext cx="76549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1927 року вийшла </a:t>
            </a:r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перша книжка байок «Незаможний Клим» 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uk-UA" sz="1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507396" y="4351628"/>
            <a:ext cx="60928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1928 рік — «До добробуту й культури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».</a:t>
            </a:r>
            <a:endParaRPr lang="uk-UA" sz="1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525732" y="4932442"/>
            <a:ext cx="609282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1929 рік — «Парася на парастасі», «Будяки», «Довгоносики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».</a:t>
            </a:r>
            <a:endParaRPr lang="uk-UA" sz="1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99320" y="5790255"/>
            <a:ext cx="60928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1930 рік — «У колективі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».</a:t>
            </a:r>
            <a:endParaRPr lang="uk-UA" sz="1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493185" y="6285487"/>
            <a:ext cx="60928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1931 рік — 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«</a:t>
            </a:r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Трактор і рало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».</a:t>
            </a:r>
            <a:endParaRPr lang="uk-UA" sz="1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6814735" y="4342934"/>
            <a:ext cx="39008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202122"/>
                </a:solidFill>
                <a:latin typeface="Arial" panose="020B0604020202020204" pitchFamily="34" charset="0"/>
              </a:rPr>
              <a:t>1932 рік — «Байки</a:t>
            </a:r>
            <a:r>
              <a:rPr lang="uk-UA" sz="1800" dirty="0" smtClean="0">
                <a:solidFill>
                  <a:srgbClr val="202122"/>
                </a:solidFill>
                <a:latin typeface="Arial" panose="020B0604020202020204" pitchFamily="34" charset="0"/>
              </a:rPr>
              <a:t>».</a:t>
            </a:r>
            <a:endParaRPr lang="uk-UA" sz="18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6958330" y="4935220"/>
            <a:ext cx="4942205" cy="1717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uk-UA" sz="20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Після заслання вийшли книжки</a:t>
            </a:r>
            <a:r>
              <a:rPr lang="uk-UA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«Байки» (1957)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«Заяча математика» (1961)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«Конвалія і Лопухи» (1966)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«Талановита Тріска» (1967)</a:t>
            </a:r>
            <a:endParaRPr lang="uk-UA" sz="20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260648"/>
            <a:ext cx="5832648" cy="7605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/>
              <a:t>Завжди актуальний</a:t>
            </a:r>
            <a:endParaRPr lang="uk-UA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7651115" y="188595"/>
            <a:ext cx="4260215" cy="6339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fontAlgn="base"/>
            <a:r>
              <a:rPr lang="ru-RU" sz="1400" b="1" dirty="0" smtClean="0">
                <a:solidFill>
                  <a:srgbClr val="333333"/>
                </a:solidFill>
                <a:latin typeface="Open Sans"/>
              </a:rPr>
              <a:t>Коли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матуся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занудьгує</a:t>
            </a:r>
            <a:endParaRPr lang="ru-RU" sz="1400" b="1" dirty="0">
              <a:solidFill>
                <a:srgbClr val="333333"/>
              </a:solidFill>
              <a:latin typeface="Open Sans"/>
            </a:endParaRP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І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схилить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голову в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журбі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 –</a:t>
            </a:r>
          </a:p>
          <a:p>
            <a:pPr algn="r" fontAlgn="base"/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Хіба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помітивши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страждання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Не стане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сумно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і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тобі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?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Як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заболить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головка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рідну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Заквилить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страждуючи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 вона,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Хіба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твоє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не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здрімне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серце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Мов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враз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зачеплена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струна?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Коли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твоїй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старенькій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нені</a:t>
            </a:r>
            <a:endParaRPr lang="ru-RU" sz="1400" b="1" dirty="0">
              <a:solidFill>
                <a:srgbClr val="333333"/>
              </a:solidFill>
              <a:latin typeface="Open Sans"/>
            </a:endParaRPr>
          </a:p>
          <a:p>
            <a:pPr algn="r" fontAlgn="base"/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Лихий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сусіда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закляне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 –</a:t>
            </a:r>
          </a:p>
          <a:p>
            <a:pPr algn="r" fontAlgn="base"/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Хіба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образою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тяжкою</a:t>
            </a:r>
          </a:p>
          <a:p>
            <a:pPr algn="r" fontAlgn="base"/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Твоє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серденько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не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здрімне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?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То як же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можна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буть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байдужим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Квилить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зігнувшись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від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нудьги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Як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рідну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Матір-Україну</a:t>
            </a:r>
            <a:endParaRPr lang="ru-RU" sz="1400" b="1" dirty="0">
              <a:solidFill>
                <a:srgbClr val="333333"/>
              </a:solidFill>
              <a:latin typeface="Open Sans"/>
            </a:endParaRP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Катують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люті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вороги?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Як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можна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в затишку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сидіти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Коли гула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хуртовина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А доля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страдницю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Вкраїну</a:t>
            </a:r>
            <a:endParaRPr lang="ru-RU" sz="1400" b="1" dirty="0">
              <a:solidFill>
                <a:srgbClr val="333333"/>
              </a:solidFill>
              <a:latin typeface="Open Sans"/>
            </a:endParaRP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Уперто пре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проти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рожна.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Як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можна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жити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у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довіллю</a:t>
            </a:r>
            <a:endParaRPr lang="ru-RU" sz="1400" b="1" dirty="0">
              <a:solidFill>
                <a:srgbClr val="333333"/>
              </a:solidFill>
              <a:latin typeface="Open Sans"/>
            </a:endParaRP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Весело,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пишно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 без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журби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Коли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Україна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провадить</a:t>
            </a:r>
            <a:endParaRPr lang="ru-RU" sz="1400" b="1" dirty="0">
              <a:solidFill>
                <a:srgbClr val="333333"/>
              </a:solidFill>
              <a:latin typeface="Open Sans"/>
            </a:endParaRP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               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Останні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кроки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боротьби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.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Коли,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мов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встрелена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орлиця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>
                <a:solidFill>
                  <a:srgbClr val="333333"/>
                </a:solidFill>
                <a:latin typeface="Open Sans"/>
              </a:rPr>
              <a:t>Боронить волю та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життя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…</a:t>
            </a:r>
          </a:p>
          <a:p>
            <a:pPr algn="r" fontAlgn="base"/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Превічний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сором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всім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байдужим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</a:t>
            </a:r>
          </a:p>
          <a:p>
            <a:pPr algn="r" fontAlgn="base"/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Ганьба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зневага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, </a:t>
            </a:r>
            <a:r>
              <a:rPr lang="ru-RU" sz="1400" b="1" dirty="0" err="1">
                <a:solidFill>
                  <a:srgbClr val="333333"/>
                </a:solidFill>
                <a:latin typeface="Open Sans"/>
              </a:rPr>
              <a:t>прокляття</a:t>
            </a:r>
            <a:r>
              <a:rPr lang="ru-RU" sz="1400" b="1" dirty="0">
                <a:solidFill>
                  <a:srgbClr val="333333"/>
                </a:solidFill>
                <a:latin typeface="Open Sans"/>
              </a:rPr>
              <a:t>.</a:t>
            </a:r>
            <a:endParaRPr lang="ru-RU" sz="1400" b="1" dirty="0">
              <a:solidFill>
                <a:srgbClr val="333333"/>
              </a:solidFill>
              <a:effectLst/>
              <a:latin typeface="Open Sans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61620" y="1268730"/>
            <a:ext cx="5355590" cy="1322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000" dirty="0" err="1" smtClean="0">
                <a:solidFill>
                  <a:srgbClr val="333333"/>
                </a:solidFill>
                <a:latin typeface="Open Sans"/>
              </a:rPr>
              <a:t>Вірш</a:t>
            </a:r>
            <a:r>
              <a:rPr lang="ru-RU" sz="2000" dirty="0" smtClean="0">
                <a:solidFill>
                  <a:srgbClr val="333333"/>
                </a:solidFill>
                <a:latin typeface="Open Sans"/>
              </a:rPr>
              <a:t> 26-річного </a:t>
            </a:r>
            <a:r>
              <a:rPr lang="ru-RU" sz="2000" dirty="0" err="1">
                <a:solidFill>
                  <a:srgbClr val="333333"/>
                </a:solidFill>
                <a:latin typeface="Open Sans"/>
              </a:rPr>
              <a:t>Микити</a:t>
            </a:r>
            <a:r>
              <a:rPr lang="ru-RU" sz="2000" dirty="0">
                <a:solidFill>
                  <a:srgbClr val="333333"/>
                </a:solidFill>
                <a:latin typeface="Open Sans"/>
              </a:rPr>
              <a:t> Павловича, </a:t>
            </a:r>
            <a:r>
              <a:rPr lang="ru-RU" sz="2000" dirty="0" err="1">
                <a:solidFill>
                  <a:srgbClr val="333333"/>
                </a:solidFill>
                <a:latin typeface="Open Sans"/>
              </a:rPr>
              <a:t>опублікований</a:t>
            </a:r>
            <a:r>
              <a:rPr lang="ru-RU" sz="2000" dirty="0">
                <a:solidFill>
                  <a:srgbClr val="333333"/>
                </a:solidFill>
                <a:latin typeface="Open Sans"/>
              </a:rPr>
              <a:t> 12 </a:t>
            </a:r>
            <a:r>
              <a:rPr lang="ru-RU" sz="2000" dirty="0" err="1">
                <a:solidFill>
                  <a:srgbClr val="333333"/>
                </a:solidFill>
                <a:latin typeface="Open Sans"/>
              </a:rPr>
              <a:t>вересня</a:t>
            </a:r>
            <a:r>
              <a:rPr lang="ru-RU" sz="2000" dirty="0">
                <a:solidFill>
                  <a:srgbClr val="333333"/>
                </a:solidFill>
                <a:latin typeface="Open Sans"/>
              </a:rPr>
              <a:t> 1919 року в </a:t>
            </a:r>
            <a:r>
              <a:rPr lang="ru-RU" sz="2000" dirty="0" err="1">
                <a:solidFill>
                  <a:srgbClr val="333333"/>
                </a:solidFill>
                <a:latin typeface="Open Sans"/>
              </a:rPr>
              <a:t>часописі</a:t>
            </a:r>
            <a:r>
              <a:rPr lang="ru-RU" sz="2000" dirty="0">
                <a:solidFill>
                  <a:srgbClr val="333333"/>
                </a:solidFill>
                <a:latin typeface="Open Sans"/>
              </a:rPr>
              <a:t> «Село», </a:t>
            </a:r>
            <a:r>
              <a:rPr lang="ru-RU" sz="2000" dirty="0" err="1">
                <a:solidFill>
                  <a:srgbClr val="333333"/>
                </a:solidFill>
                <a:latin typeface="Open Sans"/>
              </a:rPr>
              <a:t>що</a:t>
            </a:r>
            <a:r>
              <a:rPr lang="ru-RU" sz="20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Open Sans"/>
              </a:rPr>
              <a:t>видавався</a:t>
            </a:r>
            <a:r>
              <a:rPr lang="ru-RU" sz="20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Open Sans"/>
              </a:rPr>
              <a:t>тоді</a:t>
            </a:r>
            <a:r>
              <a:rPr lang="ru-RU" sz="2000" dirty="0">
                <a:solidFill>
                  <a:srgbClr val="333333"/>
                </a:solidFill>
                <a:latin typeface="Open Sans"/>
              </a:rPr>
              <a:t> в </a:t>
            </a:r>
            <a:r>
              <a:rPr lang="ru-RU" sz="2000" dirty="0" err="1">
                <a:solidFill>
                  <a:srgbClr val="333333"/>
                </a:solidFill>
                <a:latin typeface="Open Sans"/>
              </a:rPr>
              <a:t>Кам’янці-Подільському</a:t>
            </a:r>
            <a:r>
              <a:rPr lang="ru-RU" sz="2000" dirty="0">
                <a:solidFill>
                  <a:srgbClr val="333333"/>
                </a:solidFill>
                <a:latin typeface="Open Sans"/>
              </a:rPr>
              <a:t>: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846580" y="2984500"/>
            <a:ext cx="5454015" cy="1198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dirty="0" err="1">
                <a:solidFill>
                  <a:srgbClr val="333333"/>
                </a:solidFill>
                <a:latin typeface="Open Sans"/>
              </a:rPr>
              <a:t>Годованець</a:t>
            </a:r>
            <a:r>
              <a:rPr lang="ru-RU" sz="18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800" b="1" dirty="0">
                <a:solidFill>
                  <a:srgbClr val="333333"/>
                </a:solidFill>
                <a:latin typeface="Open Sans"/>
              </a:rPr>
              <a:t>не </a:t>
            </a:r>
            <a:r>
              <a:rPr lang="ru-RU" sz="1800" b="1" dirty="0" err="1">
                <a:solidFill>
                  <a:srgbClr val="333333"/>
                </a:solidFill>
                <a:latin typeface="Open Sans"/>
              </a:rPr>
              <a:t>тільки</a:t>
            </a:r>
            <a:r>
              <a:rPr lang="ru-RU" sz="18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800" b="1" dirty="0" err="1">
                <a:solidFill>
                  <a:srgbClr val="333333"/>
                </a:solidFill>
                <a:latin typeface="Open Sans"/>
              </a:rPr>
              <a:t>воював</a:t>
            </a:r>
            <a:r>
              <a:rPr lang="ru-RU" sz="18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800" b="1" dirty="0" err="1">
                <a:solidFill>
                  <a:srgbClr val="333333"/>
                </a:solidFill>
                <a:latin typeface="Open Sans"/>
              </a:rPr>
              <a:t>байкою</a:t>
            </a:r>
            <a:r>
              <a:rPr lang="ru-RU" sz="1800" dirty="0">
                <a:solidFill>
                  <a:srgbClr val="333333"/>
                </a:solidFill>
                <a:latin typeface="Open Sans"/>
              </a:rPr>
              <a:t>, як про </a:t>
            </a:r>
            <a:r>
              <a:rPr lang="ru-RU" sz="1800" dirty="0" err="1">
                <a:solidFill>
                  <a:srgbClr val="333333"/>
                </a:solidFill>
                <a:latin typeface="Open Sans"/>
              </a:rPr>
              <a:t>нього</a:t>
            </a:r>
            <a:r>
              <a:rPr lang="ru-RU" sz="1800" dirty="0">
                <a:solidFill>
                  <a:srgbClr val="333333"/>
                </a:solidFill>
                <a:latin typeface="Open Sans"/>
              </a:rPr>
              <a:t> говорили </a:t>
            </a:r>
            <a:r>
              <a:rPr lang="ru-RU" sz="1800" dirty="0" err="1">
                <a:solidFill>
                  <a:srgbClr val="333333"/>
                </a:solidFill>
                <a:latin typeface="Open Sans"/>
              </a:rPr>
              <a:t>радянські</a:t>
            </a:r>
            <a:r>
              <a:rPr lang="ru-RU" sz="18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Open Sans"/>
              </a:rPr>
              <a:t>дослідники</a:t>
            </a:r>
            <a:r>
              <a:rPr lang="ru-RU" sz="1800" dirty="0">
                <a:solidFill>
                  <a:srgbClr val="333333"/>
                </a:solidFill>
                <a:latin typeface="Open Sans"/>
              </a:rPr>
              <a:t>, але й у </a:t>
            </a:r>
            <a:r>
              <a:rPr lang="ru-RU" sz="1800" dirty="0" err="1">
                <a:solidFill>
                  <a:srgbClr val="333333"/>
                </a:solidFill>
                <a:latin typeface="Open Sans"/>
              </a:rPr>
              <a:t>молоді</a:t>
            </a:r>
            <a:r>
              <a:rPr lang="ru-RU" sz="1800" dirty="0">
                <a:solidFill>
                  <a:srgbClr val="333333"/>
                </a:solidFill>
                <a:latin typeface="Open Sans"/>
              </a:rPr>
              <a:t> роки </a:t>
            </a:r>
            <a:r>
              <a:rPr lang="ru-RU" sz="1800" b="1" dirty="0" err="1">
                <a:solidFill>
                  <a:srgbClr val="333333"/>
                </a:solidFill>
                <a:latin typeface="Open Sans"/>
              </a:rPr>
              <a:t>яскраво</a:t>
            </a:r>
            <a:r>
              <a:rPr lang="ru-RU" sz="18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800" b="1" dirty="0" err="1">
                <a:solidFill>
                  <a:srgbClr val="333333"/>
                </a:solidFill>
                <a:latin typeface="Open Sans"/>
              </a:rPr>
              <a:t>відобразив</a:t>
            </a:r>
            <a:r>
              <a:rPr lang="ru-RU" sz="18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800" b="1" dirty="0" err="1">
                <a:solidFill>
                  <a:srgbClr val="333333"/>
                </a:solidFill>
                <a:latin typeface="Open Sans"/>
              </a:rPr>
              <a:t>життя</a:t>
            </a:r>
            <a:r>
              <a:rPr lang="ru-RU" sz="18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800" b="1" dirty="0" err="1">
                <a:solidFill>
                  <a:srgbClr val="333333"/>
                </a:solidFill>
                <a:latin typeface="Open Sans"/>
              </a:rPr>
              <a:t>Кам’янецької</a:t>
            </a:r>
            <a:r>
              <a:rPr lang="ru-RU" sz="1800" b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1800" b="1" dirty="0" err="1">
                <a:solidFill>
                  <a:srgbClr val="333333"/>
                </a:solidFill>
                <a:latin typeface="Open Sans"/>
              </a:rPr>
              <a:t>доби</a:t>
            </a:r>
            <a:r>
              <a:rPr lang="ru-RU" sz="1800" b="1" dirty="0">
                <a:solidFill>
                  <a:srgbClr val="333333"/>
                </a:solidFill>
                <a:latin typeface="Open Sans"/>
              </a:rPr>
              <a:t> УНР</a:t>
            </a:r>
            <a:r>
              <a:rPr lang="ru-RU" sz="1800" dirty="0">
                <a:solidFill>
                  <a:srgbClr val="333333"/>
                </a:solidFill>
                <a:latin typeface="Open Sans"/>
              </a:rPr>
              <a:t>.</a:t>
            </a:r>
            <a:endParaRPr lang="uk-UA" sz="1800" dirty="0"/>
          </a:p>
        </p:txBody>
      </p:sp>
      <p:pic>
        <p:nvPicPr>
          <p:cNvPr id="9218" name="Picture 2" descr="У Кам'янці представили логотип відзначення 100-річчя кам'янецької доби УН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t="1" r="20686" b="1647"/>
          <a:stretch>
            <a:fillRect/>
          </a:stretch>
        </p:blipFill>
        <p:spPr bwMode="auto">
          <a:xfrm>
            <a:off x="5806440" y="1052830"/>
            <a:ext cx="1656080" cy="17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Остання столиця УНР. Петлюрівська репетиція в Кам'янці (ФОТО) | Історична  прав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4365104"/>
            <a:ext cx="2952328" cy="22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Чим може закінчитися російсько-українська війна – розглянуто чотири  сценарії | Опінії Останній Бастіо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208" y="4377640"/>
            <a:ext cx="384153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Герб УНР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1" y="2662079"/>
            <a:ext cx="1440160" cy="16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0585" y="332740"/>
            <a:ext cx="5934075" cy="24161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err="1" smtClean="0"/>
              <a:t>Беручи</a:t>
            </a:r>
            <a:r>
              <a:rPr lang="ru-RU" sz="2000" dirty="0" smtClean="0"/>
              <a:t> </a:t>
            </a:r>
            <a:r>
              <a:rPr lang="ru-RU" sz="2000" dirty="0"/>
              <a:t>до рук “Крокодил” і “</a:t>
            </a:r>
            <a:r>
              <a:rPr lang="ru-RU" sz="2000" dirty="0" err="1"/>
              <a:t>Перець</a:t>
            </a:r>
            <a:r>
              <a:rPr lang="ru-RU" sz="2000" dirty="0"/>
              <a:t>”, – </a:t>
            </a:r>
            <a:r>
              <a:rPr lang="ru-RU" sz="2000" dirty="0" err="1"/>
              <a:t>деякі</a:t>
            </a:r>
            <a:r>
              <a:rPr lang="ru-RU" sz="2000" dirty="0"/>
              <a:t> </a:t>
            </a:r>
            <a:r>
              <a:rPr lang="ru-RU" sz="2000" dirty="0" err="1"/>
              <a:t>воліли</a:t>
            </a:r>
            <a:r>
              <a:rPr lang="ru-RU" sz="2000" dirty="0"/>
              <a:t> б,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smtClean="0"/>
              <a:t>Крокодил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беззубий</a:t>
            </a:r>
            <a:r>
              <a:rPr lang="ru-RU" sz="2000" dirty="0"/>
              <a:t>, а </a:t>
            </a:r>
            <a:r>
              <a:rPr lang="ru-RU" sz="2000" dirty="0" err="1" smtClean="0"/>
              <a:t>Перець</a:t>
            </a:r>
            <a:r>
              <a:rPr lang="ru-RU" sz="2000" dirty="0" smtClean="0"/>
              <a:t> </a:t>
            </a:r>
            <a:r>
              <a:rPr lang="ru-RU" sz="2000" dirty="0"/>
              <a:t>– не </a:t>
            </a:r>
            <a:r>
              <a:rPr lang="ru-RU" sz="2000" dirty="0" err="1"/>
              <a:t>гострий</a:t>
            </a:r>
            <a:r>
              <a:rPr lang="ru-RU" sz="2000" dirty="0"/>
              <a:t>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 </a:t>
            </a:r>
            <a:r>
              <a:rPr lang="ru-RU" sz="2000" dirty="0" err="1"/>
              <a:t>Їжака</a:t>
            </a:r>
            <a:r>
              <a:rPr lang="ru-RU" sz="2000" dirty="0"/>
              <a:t>, </a:t>
            </a:r>
            <a:r>
              <a:rPr lang="ru-RU" sz="2000" dirty="0" err="1"/>
              <a:t>хочуть</a:t>
            </a:r>
            <a:r>
              <a:rPr lang="ru-RU" sz="2000" dirty="0"/>
              <a:t> </a:t>
            </a:r>
            <a:r>
              <a:rPr lang="ru-RU" sz="2000" dirty="0" err="1"/>
              <a:t>мати</a:t>
            </a:r>
            <a:r>
              <a:rPr lang="ru-RU" sz="2000" dirty="0"/>
              <a:t> </a:t>
            </a:r>
            <a:r>
              <a:rPr lang="ru-RU" sz="2000" dirty="0" err="1"/>
              <a:t>постриженим</a:t>
            </a:r>
            <a:r>
              <a:rPr lang="ru-RU" sz="2000" dirty="0"/>
              <a:t>, як у </a:t>
            </a:r>
            <a:r>
              <a:rPr lang="ru-RU" sz="2000" dirty="0" err="1"/>
              <a:t>моїй</a:t>
            </a:r>
            <a:r>
              <a:rPr lang="ru-RU" sz="2000" dirty="0"/>
              <a:t> </a:t>
            </a:r>
            <a:r>
              <a:rPr lang="ru-RU" sz="2000" dirty="0" err="1"/>
              <a:t>байці</a:t>
            </a:r>
            <a:r>
              <a:rPr lang="ru-RU" sz="2000" dirty="0"/>
              <a:t> “</a:t>
            </a:r>
            <a:r>
              <a:rPr lang="ru-RU" sz="2000" dirty="0" err="1"/>
              <a:t>Непристойний</a:t>
            </a:r>
            <a:r>
              <a:rPr lang="ru-RU" sz="2000" dirty="0"/>
              <a:t> </a:t>
            </a:r>
            <a:r>
              <a:rPr lang="ru-RU" sz="2000" dirty="0" err="1"/>
              <a:t>Їжак</a:t>
            </a:r>
            <a:r>
              <a:rPr lang="ru-RU" sz="2000" dirty="0"/>
              <a:t>”, </a:t>
            </a:r>
            <a:r>
              <a:rPr lang="ru-RU" sz="2000" dirty="0" err="1"/>
              <a:t>Хрін</a:t>
            </a:r>
            <a:r>
              <a:rPr lang="ru-RU" sz="2000" dirty="0"/>
              <a:t> же – </a:t>
            </a:r>
            <a:r>
              <a:rPr lang="ru-RU" sz="2000" dirty="0" err="1"/>
              <a:t>підсолодженим</a:t>
            </a:r>
            <a:r>
              <a:rPr lang="ru-RU" sz="2000" dirty="0"/>
              <a:t>, як у </a:t>
            </a:r>
            <a:r>
              <a:rPr lang="ru-RU" sz="2000" dirty="0" err="1"/>
              <a:t>байці</a:t>
            </a:r>
            <a:r>
              <a:rPr lang="ru-RU" sz="2000" dirty="0"/>
              <a:t> “</a:t>
            </a:r>
            <a:r>
              <a:rPr lang="ru-RU" sz="2000" dirty="0" err="1"/>
              <a:t>Хрін</a:t>
            </a:r>
            <a:r>
              <a:rPr lang="ru-RU" sz="2000" dirty="0"/>
              <a:t> і </a:t>
            </a:r>
            <a:r>
              <a:rPr lang="ru-RU" sz="2000" dirty="0" err="1"/>
              <a:t>Морква</a:t>
            </a:r>
            <a:r>
              <a:rPr lang="ru-RU" sz="2000" dirty="0"/>
              <a:t>”.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Один</a:t>
            </a:r>
            <a:r>
              <a:rPr lang="ru-RU" sz="2000" dirty="0"/>
              <a:t>, </a:t>
            </a:r>
            <a:r>
              <a:rPr lang="ru-RU" sz="2000" dirty="0" err="1"/>
              <a:t>зачувши</a:t>
            </a:r>
            <a:r>
              <a:rPr lang="ru-RU" sz="2000" dirty="0"/>
              <a:t> байку “Кручений </a:t>
            </a:r>
            <a:r>
              <a:rPr lang="ru-RU" sz="2000" dirty="0" err="1"/>
              <a:t>панич</a:t>
            </a:r>
            <a:r>
              <a:rPr lang="ru-RU" sz="2000" dirty="0"/>
              <a:t> і лозина”, так </a:t>
            </a:r>
            <a:r>
              <a:rPr lang="ru-RU" sz="2000" dirty="0" err="1"/>
              <a:t>почервонів</a:t>
            </a:r>
            <a:r>
              <a:rPr lang="ru-RU" sz="2000" dirty="0"/>
              <a:t>, </a:t>
            </a:r>
            <a:r>
              <a:rPr lang="ru-RU" sz="2000" dirty="0" err="1"/>
              <a:t>наче</a:t>
            </a:r>
            <a:r>
              <a:rPr lang="ru-RU" sz="2000" dirty="0"/>
              <a:t> </a:t>
            </a:r>
            <a:r>
              <a:rPr lang="ru-RU" sz="2000" dirty="0" err="1"/>
              <a:t>він</a:t>
            </a:r>
            <a:r>
              <a:rPr lang="ru-RU" sz="2000" dirty="0"/>
              <a:t> – </a:t>
            </a:r>
            <a:r>
              <a:rPr lang="ru-RU" sz="2000" dirty="0" err="1"/>
              <a:t>панич</a:t>
            </a:r>
            <a:r>
              <a:rPr lang="ru-RU" sz="2000" dirty="0"/>
              <a:t>.</a:t>
            </a:r>
            <a:r>
              <a:rPr lang="ru-RU" sz="2400" dirty="0"/>
              <a:t> </a:t>
            </a:r>
            <a:endParaRPr lang="uk-UA" sz="24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7174865" y="3357245"/>
            <a:ext cx="4642485" cy="23069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 err="1"/>
              <a:t>Власне</a:t>
            </a:r>
            <a:r>
              <a:rPr lang="ru-RU" dirty="0"/>
              <a:t>, горе </a:t>
            </a:r>
            <a:r>
              <a:rPr lang="ru-RU" dirty="0" err="1"/>
              <a:t>байці</a:t>
            </a:r>
            <a:r>
              <a:rPr lang="ru-RU" dirty="0"/>
              <a:t>, коли правда в </a:t>
            </a:r>
            <a:r>
              <a:rPr lang="ru-RU" dirty="0" err="1"/>
              <a:t>ній</a:t>
            </a:r>
            <a:r>
              <a:rPr lang="ru-RU" dirty="0"/>
              <a:t> і не </a:t>
            </a:r>
            <a:r>
              <a:rPr lang="ru-RU" dirty="0" err="1"/>
              <a:t>ночувала</a:t>
            </a:r>
            <a:r>
              <a:rPr lang="ru-RU" dirty="0"/>
              <a:t>, </a:t>
            </a:r>
            <a:r>
              <a:rPr lang="ru-RU" dirty="0" err="1"/>
              <a:t>хоч</a:t>
            </a:r>
            <a:r>
              <a:rPr lang="ru-RU" dirty="0"/>
              <a:t> і </a:t>
            </a:r>
            <a:r>
              <a:rPr lang="ru-RU" dirty="0" err="1"/>
              <a:t>просилася</a:t>
            </a:r>
            <a:r>
              <a:rPr lang="ru-RU" dirty="0"/>
              <a:t> на </a:t>
            </a:r>
            <a:r>
              <a:rPr lang="ru-RU" dirty="0" err="1"/>
              <a:t>ніч</a:t>
            </a:r>
            <a:r>
              <a:rPr lang="ru-RU" dirty="0"/>
              <a:t>, та горе й автору, </a:t>
            </a:r>
            <a:r>
              <a:rPr lang="ru-RU" dirty="0" err="1"/>
              <a:t>якщо</a:t>
            </a:r>
            <a:r>
              <a:rPr lang="ru-RU" dirty="0"/>
              <a:t> правда </a:t>
            </a:r>
            <a:r>
              <a:rPr lang="ru-RU" dirty="0" err="1"/>
              <a:t>днює</a:t>
            </a:r>
            <a:r>
              <a:rPr lang="ru-RU" dirty="0"/>
              <a:t> і </a:t>
            </a:r>
            <a:r>
              <a:rPr lang="ru-RU" dirty="0" err="1"/>
              <a:t>ночує</a:t>
            </a:r>
            <a:r>
              <a:rPr lang="ru-RU" dirty="0"/>
              <a:t> в </a:t>
            </a:r>
            <a:r>
              <a:rPr lang="ru-RU" dirty="0" err="1"/>
              <a:t>байці</a:t>
            </a:r>
            <a:r>
              <a:rPr lang="ru-RU" dirty="0"/>
              <a:t>, а </a:t>
            </a:r>
            <a:r>
              <a:rPr lang="ru-RU" dirty="0" err="1"/>
              <a:t>владі</a:t>
            </a:r>
            <a:r>
              <a:rPr lang="ru-RU" dirty="0"/>
              <a:t> вона не до </a:t>
            </a:r>
            <a:r>
              <a:rPr lang="ru-RU" dirty="0" err="1"/>
              <a:t>шмиги</a:t>
            </a:r>
            <a:r>
              <a:rPr lang="ru-RU" dirty="0"/>
              <a:t>...</a:t>
            </a:r>
            <a:endParaRPr lang="uk-UA" dirty="0"/>
          </a:p>
        </p:txBody>
      </p:sp>
      <p:pic>
        <p:nvPicPr>
          <p:cNvPr id="4" name="Picture 14" descr="Картинки знак оклику (64 фото) » Юмор, позитив и много смешных карти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97" y="2853179"/>
            <a:ext cx="1757500" cy="17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418"/>
          <a:stretch>
            <a:fillRect/>
          </a:stretch>
        </p:blipFill>
        <p:spPr>
          <a:xfrm>
            <a:off x="459740" y="434340"/>
            <a:ext cx="5262245" cy="610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76200"/>
            <a:ext cx="11537459" cy="6885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dirty="0"/>
              <a:t>Як </a:t>
            </a:r>
            <a:r>
              <a:rPr lang="uk-UA" sz="2800" b="1" dirty="0"/>
              <a:t>перекладач</a:t>
            </a:r>
            <a:r>
              <a:rPr lang="uk-UA" sz="2800" dirty="0"/>
              <a:t> </a:t>
            </a:r>
            <a:r>
              <a:rPr lang="uk-UA" sz="2800" dirty="0" err="1"/>
              <a:t>М.Годованець</a:t>
            </a:r>
            <a:r>
              <a:rPr lang="uk-UA" sz="2800" dirty="0"/>
              <a:t> відкривав нам </a:t>
            </a:r>
            <a:r>
              <a:rPr lang="uk-UA" sz="2800" dirty="0" err="1"/>
              <a:t>премудрощі</a:t>
            </a:r>
            <a:r>
              <a:rPr lang="uk-UA" sz="2800" dirty="0"/>
              <a:t> </a:t>
            </a:r>
            <a:r>
              <a:rPr lang="uk-UA" sz="2800" dirty="0" smtClean="0"/>
              <a:t>у:</a:t>
            </a:r>
            <a:endParaRPr lang="uk-UA" sz="28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414335" y="896783"/>
            <a:ext cx="10878071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dirty="0"/>
              <a:t>байках видатних грецьких мислителів Сократа, Платона, </a:t>
            </a:r>
            <a:r>
              <a:rPr lang="uk-UA" dirty="0" err="1"/>
              <a:t>Арістотеля</a:t>
            </a:r>
            <a:r>
              <a:rPr lang="uk-UA" dirty="0"/>
              <a:t>, історика і філософа </a:t>
            </a:r>
            <a:r>
              <a:rPr lang="uk-UA" dirty="0" smtClean="0"/>
              <a:t>Плутарха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405780" y="1836160"/>
            <a:ext cx="1086888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dirty="0"/>
              <a:t>римлянина </a:t>
            </a:r>
            <a:r>
              <a:rPr lang="uk-UA" dirty="0" err="1"/>
              <a:t>Федра</a:t>
            </a:r>
            <a:r>
              <a:rPr lang="uk-UA" dirty="0"/>
              <a:t>, французького байкаря </a:t>
            </a:r>
            <a:r>
              <a:rPr lang="uk-UA" dirty="0" smtClean="0"/>
              <a:t>Лафонтена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387966" y="2442083"/>
            <a:ext cx="1089531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dirty="0"/>
              <a:t>у байках генія італійського Відродження Леонардо да </a:t>
            </a:r>
            <a:r>
              <a:rPr lang="uk-UA" dirty="0" smtClean="0"/>
              <a:t>Вінчі</a:t>
            </a:r>
            <a:endParaRPr lang="uk-UA" dirty="0"/>
          </a:p>
        </p:txBody>
      </p:sp>
      <p:sp>
        <p:nvSpPr>
          <p:cNvPr id="6" name="Прямокутник 5"/>
          <p:cNvSpPr/>
          <p:nvPr/>
        </p:nvSpPr>
        <p:spPr>
          <a:xfrm>
            <a:off x="387966" y="3045085"/>
            <a:ext cx="10913563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dirty="0"/>
              <a:t>німецького філософа-просвітителя </a:t>
            </a:r>
            <a:r>
              <a:rPr lang="uk-UA" dirty="0" smtClean="0"/>
              <a:t>Лессінга</a:t>
            </a: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5526405" y="3717290"/>
            <a:ext cx="5756910" cy="1568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Творив </a:t>
            </a:r>
            <a:r>
              <a:rPr lang="uk-UA" dirty="0"/>
              <a:t>байки і притчі за мотивами східного фольклору, індійських казок, уважно ставлячись до </a:t>
            </a:r>
            <a:r>
              <a:rPr lang="uk-UA" dirty="0" smtClean="0"/>
              <a:t>оригіналу.</a:t>
            </a:r>
            <a:endParaRPr lang="uk-UA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14335" y="3603550"/>
            <a:ext cx="4752528" cy="3048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6960" rIns="0" bIns="57132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То брехуни розмахують поліном.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Візьму в людини крові кілька грам,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Але добра їй більше дам.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Ти чула про таке, що зветься </a:t>
            </a:r>
            <a:r>
              <a:rPr kumimoji="0" lang="uk-UA" altLang="uk-UA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гірудином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Дорожчий золота, корисний для здоров’я!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Нема йому ціни, як прийде безголов’я!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Коли в людини кров я п’ю,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То </a:t>
            </a:r>
            <a:r>
              <a:rPr kumimoji="0" lang="uk-UA" altLang="uk-UA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гірудин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їй віддаю...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А кровососи є в нас, є —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Хто лиш бере, нічого не дає!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uk-UA" sz="1000" b="0" i="0" u="none" strike="noStrike" cap="none" normalizeH="0" baseline="0" dirty="0" smtClean="0">
                <a:ln>
                  <a:noFill/>
                </a:ln>
                <a:solidFill>
                  <a:srgbClr val="30ADD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1964</a:t>
            </a:r>
            <a:r>
              <a:rPr kumimoji="0" lang="uk-UA" altLang="uk-UA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3" name="Picture 3" descr="Купити подарункову книгу «Східна мудрість» в Україні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103" y="5229251"/>
            <a:ext cx="1616431" cy="16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Велика книга мудрості й дотепності в категорії &quot;Подарунки, хобі, книги&quot; |  Порівняти ціни та купити на Prom.u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28" y="5373382"/>
            <a:ext cx="1093824" cy="123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idx="1"/>
          </p:nvPr>
        </p:nvSpPr>
        <p:spPr>
          <a:xfrm>
            <a:off x="261620" y="262890"/>
            <a:ext cx="10532745" cy="11728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Б</a:t>
            </a:r>
            <a:r>
              <a:rPr lang="ru-RU" sz="2400" dirty="0" smtClean="0"/>
              <a:t>айки у </a:t>
            </a:r>
            <a:r>
              <a:rPr lang="ru-RU" sz="2400" dirty="0" err="1" smtClean="0"/>
              <a:t>виконанні</a:t>
            </a:r>
            <a:r>
              <a:rPr lang="ru-RU" sz="2400" dirty="0" smtClean="0"/>
              <a:t> </a:t>
            </a:r>
            <a:r>
              <a:rPr lang="ru-RU" sz="2400" dirty="0" err="1" smtClean="0"/>
              <a:t>Микити</a:t>
            </a:r>
            <a:r>
              <a:rPr lang="ru-RU" sz="2400" dirty="0" smtClean="0"/>
              <a:t> Павловича </a:t>
            </a:r>
            <a:r>
              <a:rPr lang="ru-RU" sz="2400" dirty="0" err="1" smtClean="0"/>
              <a:t>вирізняються</a:t>
            </a:r>
            <a:r>
              <a:rPr lang="ru-RU" sz="2400" dirty="0" smtClean="0"/>
              <a:t> </a:t>
            </a:r>
            <a:r>
              <a:rPr lang="ru-RU" sz="2400" dirty="0" err="1"/>
              <a:t>глибиною</a:t>
            </a:r>
            <a:r>
              <a:rPr lang="ru-RU" sz="2400" dirty="0"/>
              <a:t> думки, </a:t>
            </a:r>
            <a:r>
              <a:rPr lang="ru-RU" sz="2400" dirty="0" err="1"/>
              <a:t>яскравими</a:t>
            </a:r>
            <a:r>
              <a:rPr lang="ru-RU" sz="2400" dirty="0"/>
              <a:t> характерами </a:t>
            </a:r>
            <a:r>
              <a:rPr lang="ru-RU" sz="2400" dirty="0" err="1"/>
              <a:t>героїв</a:t>
            </a:r>
            <a:r>
              <a:rPr lang="ru-RU" sz="2400" dirty="0"/>
              <a:t>, </a:t>
            </a:r>
            <a:r>
              <a:rPr lang="ru-RU" sz="2400" dirty="0" err="1"/>
              <a:t>дотепністю</a:t>
            </a:r>
            <a:r>
              <a:rPr lang="ru-RU" sz="2400" dirty="0"/>
              <a:t> та </a:t>
            </a:r>
            <a:r>
              <a:rPr lang="ru-RU" sz="2400" dirty="0" err="1"/>
              <a:t>соковитою</a:t>
            </a:r>
            <a:r>
              <a:rPr lang="ru-RU" sz="2400" dirty="0"/>
              <a:t> народною </a:t>
            </a:r>
            <a:r>
              <a:rPr lang="ru-RU" sz="2400" dirty="0" err="1"/>
              <a:t>мовою</a:t>
            </a:r>
            <a:r>
              <a:rPr lang="ru-RU" sz="2400" dirty="0"/>
              <a:t>. 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333772" y="1628800"/>
            <a:ext cx="4054523" cy="11387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800" b="1" dirty="0" smtClean="0"/>
              <a:t>«Брехун </a:t>
            </a:r>
            <a:r>
              <a:rPr lang="uk-UA" sz="1800" b="1" dirty="0"/>
              <a:t>і </a:t>
            </a:r>
            <a:r>
              <a:rPr lang="uk-UA" sz="1800" b="1" dirty="0" smtClean="0"/>
              <a:t>Мовчун»</a:t>
            </a:r>
            <a:endParaRPr lang="uk-UA" sz="1800" b="1" dirty="0"/>
          </a:p>
          <a:p>
            <a:r>
              <a:rPr lang="uk-UA" sz="1800" dirty="0"/>
              <a:t>Чому Барбос за правду не стає?</a:t>
            </a:r>
          </a:p>
          <a:p>
            <a:r>
              <a:rPr lang="uk-UA" sz="1800" dirty="0"/>
              <a:t>Бо завдяки Гривку він їсть і п’є.</a:t>
            </a:r>
          </a:p>
          <a:p>
            <a:r>
              <a:rPr lang="uk-UA" sz="1200" b="1" i="1" dirty="0" smtClean="0"/>
              <a:t>1956</a:t>
            </a:r>
            <a:endParaRPr lang="uk-UA" sz="1200" b="1" i="1" dirty="0"/>
          </a:p>
        </p:txBody>
      </p:sp>
      <p:sp>
        <p:nvSpPr>
          <p:cNvPr id="5" name="Прямокутник 4"/>
          <p:cNvSpPr/>
          <p:nvPr/>
        </p:nvSpPr>
        <p:spPr>
          <a:xfrm>
            <a:off x="261764" y="3068960"/>
            <a:ext cx="4126531" cy="32316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/>
              <a:t>«Розмова </a:t>
            </a:r>
            <a:r>
              <a:rPr lang="uk-UA" sz="1600" b="1" dirty="0"/>
              <a:t>про </a:t>
            </a:r>
            <a:r>
              <a:rPr lang="uk-UA" sz="1600" b="1" dirty="0" smtClean="0"/>
              <a:t>щастя»</a:t>
            </a:r>
            <a:endParaRPr lang="uk-UA" sz="1600" b="1" dirty="0"/>
          </a:p>
          <a:p>
            <a:r>
              <a:rPr lang="uk-UA" sz="1600" dirty="0"/>
              <a:t>Щербате щастячко моє Індиче:</a:t>
            </a:r>
          </a:p>
          <a:p>
            <a:r>
              <a:rPr lang="uk-UA" sz="1600" dirty="0"/>
              <a:t>На людях він бундючиться, курличе,</a:t>
            </a:r>
          </a:p>
          <a:p>
            <a:r>
              <a:rPr lang="uk-UA" sz="1600" dirty="0"/>
              <a:t>    А дома — лишенько моє!</a:t>
            </a:r>
          </a:p>
          <a:p>
            <a:r>
              <a:rPr lang="uk-UA" sz="1600" dirty="0"/>
              <a:t>    Таке цабе із себе удає:</a:t>
            </a:r>
          </a:p>
          <a:p>
            <a:r>
              <a:rPr lang="uk-UA" sz="1600" dirty="0"/>
              <a:t>    Уся сім’я навшпиньки ходить,</a:t>
            </a:r>
          </a:p>
          <a:p>
            <a:r>
              <a:rPr lang="uk-UA" sz="1600" dirty="0"/>
              <a:t>    Ніхто ні в чому по догодить.</a:t>
            </a:r>
          </a:p>
          <a:p>
            <a:r>
              <a:rPr lang="uk-UA" sz="1600" dirty="0"/>
              <a:t>    Насупить носа: «я» та «ми»,</a:t>
            </a:r>
          </a:p>
          <a:p>
            <a:r>
              <a:rPr lang="uk-UA" sz="1600" dirty="0"/>
              <a:t>        Та </a:t>
            </a:r>
            <a:r>
              <a:rPr lang="uk-UA" sz="1600" dirty="0" err="1"/>
              <a:t>шарудить</a:t>
            </a:r>
            <a:r>
              <a:rPr lang="uk-UA" sz="1600" dirty="0"/>
              <a:t> </a:t>
            </a:r>
            <a:r>
              <a:rPr lang="uk-UA" sz="1600" dirty="0" err="1"/>
              <a:t>крильми</a:t>
            </a:r>
            <a:endParaRPr lang="uk-UA" sz="1600" dirty="0"/>
          </a:p>
          <a:p>
            <a:r>
              <a:rPr lang="uk-UA" sz="1600" dirty="0"/>
              <a:t>І чином хвалиться, нехай би йому трясця.</a:t>
            </a:r>
          </a:p>
          <a:p>
            <a:r>
              <a:rPr lang="uk-UA" sz="1600" dirty="0"/>
              <a:t>От і </a:t>
            </a:r>
            <a:r>
              <a:rPr lang="uk-UA" sz="1600" dirty="0" err="1"/>
              <a:t>судіть</a:t>
            </a:r>
            <a:r>
              <a:rPr lang="uk-UA" sz="1600" dirty="0"/>
              <a:t>, яке у мене щастя!</a:t>
            </a:r>
          </a:p>
          <a:p>
            <a:r>
              <a:rPr lang="uk-UA" sz="1200" i="1" dirty="0"/>
              <a:t>1961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4870276" y="1628799"/>
            <a:ext cx="3816423" cy="11387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800" b="1" dirty="0" smtClean="0"/>
              <a:t>«Щасливий ключик»</a:t>
            </a:r>
            <a:endParaRPr lang="uk-UA" sz="1800" b="1" dirty="0"/>
          </a:p>
          <a:p>
            <a:r>
              <a:rPr lang="uk-UA" sz="1800" dirty="0"/>
              <a:t>Ох, гірко бачити, коли</a:t>
            </a:r>
          </a:p>
          <a:p>
            <a:r>
              <a:rPr lang="uk-UA" sz="1800" dirty="0"/>
              <a:t>Ключі щасливі дістають Осли!</a:t>
            </a:r>
          </a:p>
          <a:p>
            <a:r>
              <a:rPr lang="uk-UA" sz="1400" i="1" dirty="0"/>
              <a:t>1959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4870450" y="3081020"/>
            <a:ext cx="3778885" cy="150685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/>
              <a:t>«Тиша </a:t>
            </a:r>
            <a:r>
              <a:rPr lang="uk-UA" sz="1600" b="1" dirty="0"/>
              <a:t>і </a:t>
            </a:r>
            <a:r>
              <a:rPr lang="uk-UA" sz="1600" b="1" dirty="0" smtClean="0"/>
              <a:t>Миша»</a:t>
            </a:r>
            <a:endParaRPr lang="uk-UA" sz="1600" b="1" dirty="0"/>
          </a:p>
          <a:p>
            <a:r>
              <a:rPr lang="uk-UA" sz="1600" dirty="0"/>
              <a:t>На пильність Миша натякає,</a:t>
            </a:r>
          </a:p>
          <a:p>
            <a:r>
              <a:rPr lang="uk-UA" sz="1600" dirty="0"/>
              <a:t>Бо наша пильність їх лякає.</a:t>
            </a:r>
          </a:p>
          <a:p>
            <a:r>
              <a:rPr lang="uk-UA" sz="1600" dirty="0"/>
              <a:t>    Кого нечиста совість б’є,</a:t>
            </a:r>
          </a:p>
          <a:p>
            <a:r>
              <a:rPr lang="uk-UA" sz="1600" dirty="0"/>
              <a:t>    Тим тиша спати не дає.</a:t>
            </a:r>
          </a:p>
          <a:p>
            <a:r>
              <a:rPr lang="uk-UA" sz="1200" i="1" dirty="0"/>
              <a:t>1964</a:t>
            </a:r>
            <a:endParaRPr lang="uk-UA" sz="1600" i="1" dirty="0"/>
          </a:p>
        </p:txBody>
      </p:sp>
      <p:sp>
        <p:nvSpPr>
          <p:cNvPr id="8" name="Прямокутник 7"/>
          <p:cNvSpPr/>
          <p:nvPr/>
        </p:nvSpPr>
        <p:spPr>
          <a:xfrm>
            <a:off x="4879340" y="4792345"/>
            <a:ext cx="3751580" cy="17532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/>
              <a:t>«Сатира»</a:t>
            </a:r>
            <a:endParaRPr lang="uk-UA" sz="1600" b="1" dirty="0"/>
          </a:p>
          <a:p>
            <a:r>
              <a:rPr lang="uk-UA" sz="1600" dirty="0"/>
              <a:t>Коли жалом сатира коле</a:t>
            </a:r>
          </a:p>
          <a:p>
            <a:r>
              <a:rPr lang="uk-UA" sz="1600" dirty="0"/>
              <a:t>І в ній отрути й злості досить є,</a:t>
            </a:r>
          </a:p>
          <a:p>
            <a:r>
              <a:rPr lang="uk-UA" sz="1600" dirty="0"/>
              <a:t>    А розуму і серця не стає,</a:t>
            </a:r>
          </a:p>
          <a:p>
            <a:r>
              <a:rPr lang="uk-UA" sz="1600" dirty="0"/>
              <a:t>То з неї нам добра не бачити ніколи.</a:t>
            </a:r>
          </a:p>
          <a:p>
            <a:r>
              <a:rPr lang="uk-UA" sz="1200" i="1" dirty="0"/>
              <a:t>1959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79480" y="1124744"/>
            <a:ext cx="74389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На творчості Годованця стали науковцями </a:t>
            </a:r>
            <a:endParaRPr lang="uk-UA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uk-UA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Ю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uk-UA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Альперін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uk-UA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В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uk-UA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Косяченко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uk-UA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uk-UA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Свірчевський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endParaRPr lang="uk-UA" sz="20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405780" y="332656"/>
            <a:ext cx="9793088" cy="46166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Микита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</a:rPr>
              <a:t> Павлович –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патріарх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Verdana" panose="020B0604030504040204" pitchFamily="34" charset="0"/>
              </a:rPr>
              <a:t>української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</a:rPr>
              <a:t> байки ХХ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століття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379480" y="2060848"/>
            <a:ext cx="74389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Вийшли окремі книжки: 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«Байкар Микита Годованець» Ю. Петрова (К., «Український письменник», 1963) і «Микита Годованець» Ю. </a:t>
            </a:r>
            <a:r>
              <a:rPr lang="uk-UA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Альперіна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 (К., «Дніпро», 1973). </a:t>
            </a:r>
            <a:endParaRPr lang="uk-UA" sz="2000" dirty="0"/>
          </a:p>
        </p:txBody>
      </p:sp>
      <p:sp>
        <p:nvSpPr>
          <p:cNvPr id="7" name="Прямокутник 6"/>
          <p:cNvSpPr/>
          <p:nvPr/>
        </p:nvSpPr>
        <p:spPr>
          <a:xfrm>
            <a:off x="395448" y="3542819"/>
            <a:ext cx="742293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Відзначено, що М. Годованець продовжив байкарські традиції Г. Сковороди, Л. Глібова, М. Старицького, Олени Пчілки, Б. Грінченка, зарубіжних авторів. </a:t>
            </a:r>
            <a:endParaRPr lang="uk-UA" sz="2000" dirty="0"/>
          </a:p>
        </p:txBody>
      </p:sp>
      <p:sp>
        <p:nvSpPr>
          <p:cNvPr id="8" name="Прямокутник 7"/>
          <p:cNvSpPr/>
          <p:nvPr/>
        </p:nvSpPr>
        <p:spPr>
          <a:xfrm>
            <a:off x="379480" y="4717014"/>
            <a:ext cx="74389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Про секрети творення байки майстер </a:t>
            </a:r>
            <a:r>
              <a:rPr lang="ru-RU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Микита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 Павлович </a:t>
            </a:r>
            <a:r>
              <a:rPr lang="uk-UA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розповів </a:t>
            </a:r>
            <a:r>
              <a:rPr lang="uk-UA" sz="2000" dirty="0">
                <a:solidFill>
                  <a:srgbClr val="000000"/>
                </a:solidFill>
                <a:latin typeface="Verdana" panose="020B0604030504040204" pitchFamily="34" charset="0"/>
              </a:rPr>
              <a:t>у книзі «Слово про байку». (В., КОНТИНЕНТ – ПРИМ, 2003).</a:t>
            </a:r>
            <a:endParaRPr lang="uk-UA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855" y="1052830"/>
            <a:ext cx="3321685" cy="4642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404664"/>
            <a:ext cx="8136904" cy="6480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b="1" dirty="0"/>
              <a:t>Помер Микита Годованець 28.08.1974 </a:t>
            </a:r>
            <a:r>
              <a:rPr lang="uk-UA" sz="2800" b="1" dirty="0" smtClean="0"/>
              <a:t>року </a:t>
            </a:r>
            <a:endParaRPr lang="uk-UA" sz="2800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456000" y="1340768"/>
            <a:ext cx="1118302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Зворушливим був </a:t>
            </a:r>
            <a:r>
              <a:rPr lang="uk-UA" b="1" dirty="0"/>
              <a:t>заповіт</a:t>
            </a:r>
            <a:r>
              <a:rPr lang="uk-UA" dirty="0"/>
              <a:t> видатного письменника, який рідні виконали.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6917055" y="2090420"/>
            <a:ext cx="4721860" cy="23069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Ховали його з </a:t>
            </a:r>
            <a:r>
              <a:rPr lang="uk-UA" b="1" dirty="0"/>
              <a:t>записною книжкою </a:t>
            </a:r>
            <a:r>
              <a:rPr lang="uk-UA" dirty="0"/>
              <a:t>і </a:t>
            </a:r>
            <a:r>
              <a:rPr lang="uk-UA" b="1" dirty="0"/>
              <a:t>авторучкою</a:t>
            </a:r>
            <a:r>
              <a:rPr lang="uk-UA" dirty="0"/>
              <a:t> в нагрудній кишені. Щоб усі бачили: він і </a:t>
            </a:r>
            <a:r>
              <a:rPr lang="uk-UA" i="1" dirty="0"/>
              <a:t>там</a:t>
            </a:r>
            <a:r>
              <a:rPr lang="uk-UA" dirty="0"/>
              <a:t> </a:t>
            </a:r>
          </a:p>
          <a:p>
            <a:r>
              <a:rPr lang="uk-UA" dirty="0"/>
              <a:t>працюватиме. </a:t>
            </a:r>
          </a:p>
          <a:p>
            <a:r>
              <a:rPr lang="uk-UA" dirty="0"/>
              <a:t>Байкар </a:t>
            </a:r>
            <a:r>
              <a:rPr lang="uk-UA" dirty="0" smtClean="0"/>
              <a:t>працює…</a:t>
            </a:r>
            <a:endParaRPr lang="uk-UA" dirty="0"/>
          </a:p>
        </p:txBody>
      </p:sp>
      <p:pic>
        <p:nvPicPr>
          <p:cNvPr id="14342" name="Picture 6" descr="Файл:Могила М. П. Годованця.jpg — Вікіпед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0" y="2090465"/>
            <a:ext cx="2733493" cy="42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335" y="2090465"/>
            <a:ext cx="3209876" cy="4277056"/>
          </a:xfrm>
          <a:prstGeom prst="rect">
            <a:avLst/>
          </a:prstGeom>
        </p:spPr>
      </p:pic>
      <p:pic>
        <p:nvPicPr>
          <p:cNvPr id="14344" name="Picture 8" descr="Історія створення руч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20" y="4581525"/>
            <a:ext cx="4722495" cy="1751965"/>
          </a:xfrm>
          <a:prstGeom prst="rect">
            <a:avLst/>
          </a:prstGeom>
          <a:noFill/>
          <a:effectLst>
            <a:glow>
              <a:schemeClr val="accent1">
                <a:alpha val="100000"/>
              </a:schemeClr>
            </a:glow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332656"/>
            <a:ext cx="10157354" cy="10081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200" dirty="0"/>
              <a:t>Засновано 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b="1" dirty="0" smtClean="0"/>
              <a:t>мистецьку </a:t>
            </a:r>
            <a:r>
              <a:rPr lang="uk-UA" sz="3200" b="1" dirty="0"/>
              <a:t>премію імені Микити </a:t>
            </a:r>
            <a:r>
              <a:rPr lang="uk-UA" sz="3200" b="1" dirty="0" smtClean="0"/>
              <a:t>Годованця</a:t>
            </a:r>
            <a:r>
              <a:rPr lang="uk-UA" sz="3200" dirty="0" smtClean="0"/>
              <a:t> </a:t>
            </a:r>
            <a:endParaRPr lang="uk-UA" sz="32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2714957" y="5680767"/>
            <a:ext cx="921702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/>
              <a:t>Її лауреати – такі його вихованці, як І. Зварник, </a:t>
            </a:r>
            <a:r>
              <a:rPr lang="uk-UA" dirty="0" smtClean="0"/>
              <a:t>П</a:t>
            </a:r>
            <a:r>
              <a:rPr lang="uk-UA" dirty="0"/>
              <a:t>. </a:t>
            </a:r>
            <a:r>
              <a:rPr lang="uk-UA" dirty="0" err="1"/>
              <a:t>Красюк</a:t>
            </a:r>
            <a:r>
              <a:rPr lang="uk-UA" dirty="0"/>
              <a:t>, А. </a:t>
            </a:r>
            <a:r>
              <a:rPr lang="uk-UA" dirty="0" err="1"/>
              <a:t>Гарматюк</a:t>
            </a:r>
            <a:r>
              <a:rPr lang="uk-UA" dirty="0"/>
              <a:t>, М. </a:t>
            </a:r>
            <a:r>
              <a:rPr lang="uk-UA" dirty="0" err="1"/>
              <a:t>Тищук</a:t>
            </a:r>
            <a:r>
              <a:rPr lang="uk-UA" dirty="0"/>
              <a:t>, інші сатирики і гумористи.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726260" y="1565273"/>
            <a:ext cx="4752528" cy="39703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i="1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Премія </a:t>
            </a:r>
            <a:r>
              <a:rPr lang="uk-UA" sz="2800" b="1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імені Микити Годованця </a:t>
            </a:r>
            <a:r>
              <a:rPr lang="uk-UA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у галузі літературної діяльності,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популяризації української мови за вагомі літературні видання, популяри­</a:t>
            </a:r>
            <a:r>
              <a:rPr lang="uk-UA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зацію рідної мови та літератури, відродження національної культури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822" y="77015"/>
            <a:ext cx="2329159" cy="252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34" y="4142644"/>
            <a:ext cx="4323126" cy="1502103"/>
          </a:xfrm>
          <a:prstGeom prst="rect">
            <a:avLst/>
          </a:prstGeom>
        </p:spPr>
      </p:pic>
      <p:pic>
        <p:nvPicPr>
          <p:cNvPr id="13314" name="Picture 2" descr="СПОГАДИ МИКИТИ ГОДОВАНЦЯ | Газета &quot;Подолянин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1565273"/>
            <a:ext cx="3825703" cy="241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bukva.ua/img/products/490/49055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881" y="2957649"/>
            <a:ext cx="2139039" cy="236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670476" y="1917234"/>
            <a:ext cx="5184576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25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вересня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 1983 року в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Кам'янці-Подільському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 на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будинку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, в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якому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 в 1959–1974 роках жив і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працював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відомий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український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 поет-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байкар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 </a:t>
            </a:r>
            <a:r>
              <a:rPr lang="ru-RU" dirty="0" err="1">
                <a:solidFill>
                  <a:srgbClr val="AC8237"/>
                </a:solidFill>
                <a:latin typeface="Helvetica" panose="020B0604020202020204" pitchFamily="34" charset="0"/>
                <a:hlinkClick r:id="rId2"/>
              </a:rPr>
              <a:t>Микита</a:t>
            </a:r>
            <a:r>
              <a:rPr lang="ru-RU" dirty="0">
                <a:solidFill>
                  <a:srgbClr val="AC8237"/>
                </a:solidFill>
                <a:latin typeface="Helvetica" panose="020B0604020202020204" pitchFamily="34" charset="0"/>
                <a:hlinkClick r:id="rId2"/>
              </a:rPr>
              <a:t> </a:t>
            </a:r>
            <a:r>
              <a:rPr lang="ru-RU" dirty="0" err="1">
                <a:solidFill>
                  <a:srgbClr val="AC8237"/>
                </a:solidFill>
                <a:latin typeface="Helvetica" panose="020B0604020202020204" pitchFamily="34" charset="0"/>
                <a:hlinkClick r:id="rId2"/>
              </a:rPr>
              <a:t>Годованець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урочисто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відкрито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 </a:t>
            </a:r>
            <a:r>
              <a:rPr lang="ru-RU" dirty="0" err="1">
                <a:solidFill>
                  <a:srgbClr val="666666"/>
                </a:solidFill>
                <a:latin typeface="Helvetica" panose="020B0604020202020204" pitchFamily="34" charset="0"/>
              </a:rPr>
              <a:t>меморіальну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666666"/>
                </a:solidFill>
                <a:latin typeface="Helvetica" panose="020B0604020202020204" pitchFamily="34" charset="0"/>
              </a:rPr>
              <a:t>дошку</a:t>
            </a:r>
            <a:r>
              <a:rPr lang="ru-RU" dirty="0">
                <a:solidFill>
                  <a:srgbClr val="666666"/>
                </a:solidFill>
                <a:latin typeface="Helvetica" panose="020B0604020202020204" pitchFamily="34" charset="0"/>
              </a:rPr>
              <a:t>.</a:t>
            </a:r>
            <a:endParaRPr lang="uk-UA" dirty="0"/>
          </a:p>
        </p:txBody>
      </p:sp>
      <p:pic>
        <p:nvPicPr>
          <p:cNvPr id="3" name="Picture 2" descr="Шукач | м. Кам'янець-Подільський. Меморіальна дошка М.П.Годованцю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2" y="1666444"/>
            <a:ext cx="6061300" cy="36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547" y="5354848"/>
            <a:ext cx="3456304" cy="531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80" y="404664"/>
            <a:ext cx="6120680" cy="1008112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92748" y="5949563"/>
            <a:ext cx="468052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666666"/>
                </a:solidFill>
                <a:latin typeface="Helvetica" panose="020B0604020202020204" pitchFamily="34" charset="0"/>
              </a:rPr>
              <a:t>А</a:t>
            </a:r>
            <a:r>
              <a:rPr lang="ru-RU" sz="1400" i="1" dirty="0" smtClean="0">
                <a:solidFill>
                  <a:srgbClr val="666666"/>
                </a:solidFill>
                <a:latin typeface="Helvetica" panose="020B0604020202020204" pitchFamily="34" charset="0"/>
              </a:rPr>
              <a:t>втором </a:t>
            </a:r>
            <a:r>
              <a:rPr lang="ru-RU" sz="1400" i="1" dirty="0" err="1" smtClean="0">
                <a:solidFill>
                  <a:srgbClr val="666666"/>
                </a:solidFill>
                <a:latin typeface="Helvetica" panose="020B0604020202020204" pitchFamily="34" charset="0"/>
              </a:rPr>
              <a:t>меморіалу</a:t>
            </a:r>
            <a:r>
              <a:rPr lang="ru-RU" sz="1400" i="1" dirty="0" smtClean="0">
                <a:solidFill>
                  <a:srgbClr val="666666"/>
                </a:solidFill>
                <a:latin typeface="Helvetica" panose="020B0604020202020204" pitchFamily="34" charset="0"/>
              </a:rPr>
              <a:t> </a:t>
            </a:r>
            <a:r>
              <a:rPr lang="ru-RU" sz="1400" i="1" dirty="0">
                <a:solidFill>
                  <a:srgbClr val="666666"/>
                </a:solidFill>
                <a:latin typeface="Helvetica" panose="020B0604020202020204" pitchFamily="34" charset="0"/>
              </a:rPr>
              <a:t>став </a:t>
            </a:r>
            <a:r>
              <a:rPr lang="ru-RU" sz="1400" i="1" dirty="0" err="1">
                <a:solidFill>
                  <a:srgbClr val="666666"/>
                </a:solidFill>
                <a:latin typeface="Helvetica" panose="020B0604020202020204" pitchFamily="34" charset="0"/>
              </a:rPr>
              <a:t>народний</a:t>
            </a:r>
            <a:r>
              <a:rPr lang="ru-RU" sz="1400" i="1" dirty="0">
                <a:solidFill>
                  <a:srgbClr val="666666"/>
                </a:solidFill>
                <a:latin typeface="Helvetica" panose="020B0604020202020204" pitchFamily="34" charset="0"/>
              </a:rPr>
              <a:t> художник </a:t>
            </a:r>
            <a:r>
              <a:rPr lang="ru-RU" sz="1400" i="1" dirty="0" err="1">
                <a:solidFill>
                  <a:srgbClr val="666666"/>
                </a:solidFill>
                <a:latin typeface="Helvetica" panose="020B0604020202020204" pitchFamily="34" charset="0"/>
              </a:rPr>
              <a:t>України</a:t>
            </a:r>
            <a:r>
              <a:rPr lang="ru-RU" sz="1400" i="1" dirty="0">
                <a:solidFill>
                  <a:srgbClr val="666666"/>
                </a:solidFill>
                <a:latin typeface="Helvetica" panose="020B0604020202020204" pitchFamily="34" charset="0"/>
              </a:rPr>
              <a:t> </a:t>
            </a:r>
            <a:r>
              <a:rPr lang="ru-RU" sz="1400" i="1" dirty="0" err="1">
                <a:solidFill>
                  <a:srgbClr val="666666"/>
                </a:solidFill>
                <a:latin typeface="Helvetica" panose="020B0604020202020204" pitchFamily="34" charset="0"/>
              </a:rPr>
              <a:t>Еммануїл</a:t>
            </a:r>
            <a:r>
              <a:rPr lang="ru-RU" sz="1400" i="1" dirty="0">
                <a:solidFill>
                  <a:srgbClr val="666666"/>
                </a:solidFill>
                <a:latin typeface="Helvetica" panose="020B0604020202020204" pitchFamily="34" charset="0"/>
              </a:rPr>
              <a:t> </a:t>
            </a:r>
            <a:r>
              <a:rPr lang="ru-RU" sz="1400" i="1" dirty="0" err="1">
                <a:solidFill>
                  <a:srgbClr val="666666"/>
                </a:solidFill>
                <a:latin typeface="Helvetica" panose="020B0604020202020204" pitchFamily="34" charset="0"/>
              </a:rPr>
              <a:t>Мисько</a:t>
            </a:r>
            <a:r>
              <a:rPr lang="ru-RU" sz="1400" i="1" dirty="0">
                <a:solidFill>
                  <a:srgbClr val="666666"/>
                </a:solidFill>
                <a:latin typeface="Helvetica" panose="020B0604020202020204" pitchFamily="34" charset="0"/>
              </a:rPr>
              <a:t>.</a:t>
            </a:r>
            <a:endParaRPr lang="uk-UA" sz="14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7140" y="221615"/>
            <a:ext cx="8152130" cy="55118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89865" y="930910"/>
            <a:ext cx="4116705" cy="42284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Я син нужденного села.</a:t>
            </a: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Вишневий сад, обдерта стріха –То мій притулок і утіха.</a:t>
            </a: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вчителем була.</a:t>
            </a: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У злиднях, в темряві, в журбі</a:t>
            </a: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Провів роки свої дитячі,</a:t>
            </a: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А далі – серденько гаряче</a:t>
            </a: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Кував в стражданні, в боротьбі.</a:t>
            </a: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Шукав бажаних берегів –</a:t>
            </a: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Знайшов розчарувань багато;</a:t>
            </a:r>
          </a:p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7750810" y="5778500"/>
            <a:ext cx="420941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Шукав настирливо, завзято</a:t>
            </a:r>
          </a:p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 думок, нових шляхів.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06" y="189399"/>
            <a:ext cx="8531100" cy="619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СПОГАДИ МИКИТИ ГОДОВАНЦЯ | Газета &quot;Подолянин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7" y="261273"/>
            <a:ext cx="880097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630" y="4653280"/>
            <a:ext cx="5364480" cy="194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668" y="2205509"/>
            <a:ext cx="6768752" cy="32403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dirty="0" smtClean="0"/>
              <a:t>Перефразовуючи Патріарха байки, визнаємо, що </a:t>
            </a:r>
            <a:r>
              <a:rPr lang="uk-UA" sz="2800" b="1" i="1" dirty="0" smtClean="0"/>
              <a:t>його майже </a:t>
            </a:r>
            <a:r>
              <a:rPr lang="ru-RU" sz="2800" b="1" i="1" dirty="0" smtClean="0"/>
              <a:t>600 </a:t>
            </a:r>
            <a:r>
              <a:rPr lang="ru-RU" sz="2800" b="1" i="1" dirty="0" err="1"/>
              <a:t>оригінальних</a:t>
            </a:r>
            <a:r>
              <a:rPr lang="ru-RU" sz="2800" b="1" i="1" dirty="0"/>
              <a:t> і </a:t>
            </a:r>
            <a:r>
              <a:rPr lang="ru-RU" sz="2800" b="1" i="1" dirty="0" err="1" smtClean="0"/>
              <a:t>більш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ніж</a:t>
            </a:r>
            <a:r>
              <a:rPr lang="ru-RU" sz="2800" b="1" i="1" dirty="0" smtClean="0"/>
              <a:t> </a:t>
            </a:r>
            <a:r>
              <a:rPr lang="ru-RU" sz="2800" b="1" i="1" dirty="0"/>
              <a:t>1000 </a:t>
            </a:r>
            <a:r>
              <a:rPr lang="ru-RU" sz="2800" b="1" i="1" dirty="0" err="1"/>
              <a:t>перекладних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байок</a:t>
            </a:r>
            <a:r>
              <a:rPr lang="ru-RU" sz="2800" b="1" i="1" dirty="0" smtClean="0"/>
              <a:t> – </a:t>
            </a:r>
            <a:r>
              <a:rPr lang="ru-RU" sz="2800" b="1" i="1" dirty="0" err="1" smtClean="0"/>
              <a:t>це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понад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півтори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тисячі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нищівних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пострілів</a:t>
            </a:r>
            <a:r>
              <a:rPr lang="ru-RU" sz="2800" b="1" i="1" dirty="0" smtClean="0"/>
              <a:t> у зло </a:t>
            </a:r>
            <a:r>
              <a:rPr lang="ru-RU" sz="2800" b="1" i="1" dirty="0" err="1" smtClean="0"/>
              <a:t>сучасності</a:t>
            </a:r>
            <a:r>
              <a:rPr lang="ru-RU" sz="2800" b="1" i="1" dirty="0" smtClean="0"/>
              <a:t>. </a:t>
            </a:r>
            <a:r>
              <a:rPr lang="ru-RU" sz="2800" b="1" i="1" dirty="0" err="1" smtClean="0"/>
              <a:t>Важливо</a:t>
            </a:r>
            <a:r>
              <a:rPr lang="ru-RU" sz="2800" b="1" i="1" dirty="0" smtClean="0"/>
              <a:t> ними </a:t>
            </a:r>
            <a:r>
              <a:rPr lang="ru-RU" sz="2800" b="1" i="1" dirty="0" err="1" smtClean="0"/>
              <a:t>вбивати</a:t>
            </a:r>
            <a:r>
              <a:rPr lang="ru-RU" sz="2800" b="1" i="1" dirty="0" smtClean="0"/>
              <a:t> зло, </a:t>
            </a:r>
            <a:r>
              <a:rPr lang="ru-RU" sz="2800" b="1" i="1" dirty="0" err="1" smtClean="0"/>
              <a:t>аби</a:t>
            </a:r>
            <a:r>
              <a:rPr lang="ru-RU" sz="2800" b="1" i="1" dirty="0" smtClean="0"/>
              <a:t> те </a:t>
            </a:r>
            <a:r>
              <a:rPr lang="ru-RU" sz="2800" b="1" i="1" dirty="0" err="1" smtClean="0"/>
              <a:t>непочуте</a:t>
            </a:r>
            <a:r>
              <a:rPr lang="ru-RU" sz="2800" b="1" i="1" dirty="0" smtClean="0"/>
              <a:t> зло нас не </a:t>
            </a:r>
            <a:r>
              <a:rPr lang="ru-RU" sz="2800" b="1" i="1" dirty="0" err="1" smtClean="0"/>
              <a:t>знищило</a:t>
            </a:r>
            <a:r>
              <a:rPr lang="ru-RU" sz="2800" b="1" i="1" dirty="0" smtClean="0"/>
              <a:t>.</a:t>
            </a:r>
            <a:endParaRPr lang="uk-UA" sz="2800" b="1" i="1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06400" y="405130"/>
            <a:ext cx="6769735" cy="86423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/>
              <a:t>За словами </a:t>
            </a:r>
            <a:r>
              <a:rPr lang="ru-RU" sz="2000" dirty="0" err="1" smtClean="0"/>
              <a:t>Микити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Годованця</a:t>
            </a:r>
            <a:r>
              <a:rPr lang="ru-RU" sz="2000" dirty="0"/>
              <a:t>,</a:t>
            </a:r>
            <a:r>
              <a:rPr lang="ru-RU" sz="2000" dirty="0" smtClean="0"/>
              <a:t> </a:t>
            </a:r>
            <a:r>
              <a:rPr lang="ru-RU" sz="2000" b="1" i="1" dirty="0"/>
              <a:t>”250 </a:t>
            </a:r>
            <a:r>
              <a:rPr lang="ru-RU" sz="2000" b="1" i="1" dirty="0" err="1"/>
              <a:t>байок</a:t>
            </a:r>
            <a:r>
              <a:rPr lang="ru-RU" sz="2000" b="1" i="1" dirty="0"/>
              <a:t> за </a:t>
            </a:r>
            <a:r>
              <a:rPr lang="ru-RU" sz="2000" b="1" i="1" dirty="0" err="1"/>
              <a:t>Езопом</a:t>
            </a:r>
            <a:r>
              <a:rPr lang="ru-RU" sz="2000" b="1" i="1" dirty="0"/>
              <a:t> – 250 </a:t>
            </a:r>
            <a:r>
              <a:rPr lang="ru-RU" sz="2000" b="1" i="1" dirty="0" err="1"/>
              <a:t>пострілів</a:t>
            </a:r>
            <a:r>
              <a:rPr lang="ru-RU" sz="2000" b="1" i="1" dirty="0"/>
              <a:t> у зло </a:t>
            </a:r>
            <a:r>
              <a:rPr lang="ru-RU" sz="2000" b="1" i="1" dirty="0" err="1"/>
              <a:t>нашого</a:t>
            </a:r>
            <a:r>
              <a:rPr lang="ru-RU" sz="2000" b="1" i="1" dirty="0"/>
              <a:t> часу!”</a:t>
            </a:r>
            <a:endParaRPr lang="uk-UA" sz="2000" b="1" i="1" dirty="0"/>
          </a:p>
        </p:txBody>
      </p:sp>
      <p:pic>
        <p:nvPicPr>
          <p:cNvPr id="17410" name="Picture 2" descr="ЗУСТРІЧІ З ГОДОВАНЦЕМ | Газета &quot;Подолянин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94" y="549581"/>
            <a:ext cx="36480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1804" y="244695"/>
            <a:ext cx="4968552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/>
              <a:t>ПОВІКТОРИНИМО</a:t>
            </a:r>
            <a:r>
              <a:rPr lang="uk-UA" sz="4000" b="1" dirty="0" smtClean="0"/>
              <a:t>?</a:t>
            </a:r>
            <a:endParaRPr lang="uk-UA" sz="4000" b="1" dirty="0"/>
          </a:p>
        </p:txBody>
      </p:sp>
      <p:pic>
        <p:nvPicPr>
          <p:cNvPr id="1026" name="Picture 2" descr="Виктор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178852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ікторина: «Малі таємниці – великого світу» у місті Івано-Франківськ 26  вересня 2019 &gt; Міський Центр дозвілля дітей та юнацтва за місцем прожива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40" y="116632"/>
            <a:ext cx="3024336" cy="333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езентація до уроку літератури рідного краю (6 клас): &quot;Ознайомлення із  творчістю письменників-земляків. Олександра Бурбело&quot; | Презентація.  Українська літератур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"/>
          <a:stretch/>
        </p:blipFill>
        <p:spPr bwMode="auto">
          <a:xfrm>
            <a:off x="1845940" y="1224350"/>
            <a:ext cx="4446098" cy="222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" y="3762766"/>
            <a:ext cx="6083659" cy="275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44" y="116840"/>
            <a:ext cx="5472328" cy="79184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altLang="en-US" dirty="0"/>
              <a:t>Рефлексія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55492" y="1268760"/>
            <a:ext cx="5478880" cy="470898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Із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ким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порівнювали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Микиту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Годованця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Кого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поет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вважав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своїм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uk-UA" b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у</a:t>
            </a:r>
            <a:r>
              <a:rPr lang="en-US" b="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чителем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3.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Чи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вплинуло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дитинство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на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творчість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байкаря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саме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4.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Узявши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цю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книгу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до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рук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промовив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«О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матінко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!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Українська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книжка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!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Чисто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ж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так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мати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моя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говорить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Звикаю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до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незнайомого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правопису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читаю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один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вірш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другий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третій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. А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серце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горить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грає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кипить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Ой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же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гарно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цікаво</a:t>
            </a:r>
            <a:r>
              <a:rPr lang="en-US" sz="2000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!»</a:t>
            </a:r>
            <a:r>
              <a:rPr lang="en-US" b="0" i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яку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книгу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йде</a:t>
            </a:r>
            <a:r>
              <a:rPr lang="uk-UA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ться</a:t>
            </a:r>
            <a:r>
              <a:rPr lang="uk-UA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та</a:t>
            </a:r>
            <a:r>
              <a:rPr lang="en-US" b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хто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її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автор</a:t>
            </a:r>
            <a:r>
              <a:rPr lang="en-US" b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166420" y="525903"/>
            <a:ext cx="5653834" cy="56323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5.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першу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професію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здобув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Микита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Павлович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6.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Однією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з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популярних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байок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прочитавши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Остап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Вишня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мовив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: «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Вона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буде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в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нашій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українській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хрестоматії</a:t>
            </a:r>
            <a:r>
              <a:rPr 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uk-UA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була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... 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мораль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цієї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байки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7.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Довідавшись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ГУЛАГ,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зразу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ж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звільняли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з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роботи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Але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Микита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Годованець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знайшов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професію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дозволила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триматися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плаву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Що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це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професія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8. «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Тепер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я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дуже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шкодую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що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вітер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долі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погнав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мене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в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той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бік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». У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який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бік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повела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поета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доля</a:t>
            </a:r>
            <a:r>
              <a:rPr 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61764" y="188640"/>
            <a:ext cx="5256584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9.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що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звинувати</a:t>
            </a:r>
            <a:r>
              <a:rPr lang="uk-UA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ли</a:t>
            </a:r>
            <a:r>
              <a:rPr 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Микиту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Годованця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й</a:t>
            </a:r>
            <a:r>
              <a:rPr 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заарештували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10. 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«І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досі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мулько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згадую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історію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з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байкою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Орла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».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Що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було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не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так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із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твором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і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чому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“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пильні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хлопці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прийшли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автора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11.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поет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сприймав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критику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12.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які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особливості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автор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звертав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увагу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щоб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зробити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твір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кращим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5590356" y="404664"/>
            <a:ext cx="65090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alt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13.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Який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uk-UA" alt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і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з 3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фактів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неправдивий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1)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Микита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Годованець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пройшов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ко</a:t>
            </a:r>
            <a:r>
              <a:rPr lang="uk-UA" alt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о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перативні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тримісячні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курси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рахівничі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2)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Піддався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випадковому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uk-UA" alt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з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апрошенню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знайомого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Нащо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тобі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той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Кам’янець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r>
              <a:rPr lang="uk-UA" alt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Туди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зараз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і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поїзди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не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ходять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щось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десь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там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колію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зірвало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3)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Був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прихильником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расизму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і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боровся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проти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євреїв</a:t>
            </a:r>
            <a:r>
              <a:rPr lang="en-US" sz="2000" i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alt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14.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Який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висновок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зробив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М.П</a:t>
            </a:r>
            <a:r>
              <a:rPr 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uk-UA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Годованець</a:t>
            </a:r>
            <a:r>
              <a:rPr 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після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арешту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та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звинуваченн</a:t>
            </a:r>
            <a:r>
              <a:rPr lang="uk-UA" alt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я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в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буржуазному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націоналізмі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altLang="en-US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15.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Що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заважало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митцеві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повноцінно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видавати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свої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байки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після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"</a:t>
            </a:r>
            <a:r>
              <a:rPr lang="en-US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реабілітації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"? </a:t>
            </a:r>
          </a:p>
        </p:txBody>
      </p:sp>
      <p:sp>
        <p:nvSpPr>
          <p:cNvPr id="6" name="Text Box 3"/>
          <p:cNvSpPr txBox="1"/>
          <p:nvPr/>
        </p:nvSpPr>
        <p:spPr>
          <a:xfrm>
            <a:off x="2998068" y="4725144"/>
            <a:ext cx="7200800" cy="19389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altLang="en-US" b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16.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Чи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uk-UA" b="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ві</a:t>
            </a:r>
            <a:r>
              <a:rPr lang="en-US" b="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дразу</a:t>
            </a:r>
            <a:r>
              <a:rPr lang="en-US" b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після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«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Дніпросоюзу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»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Микита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Годованець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пішов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працювати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вчителем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uk-UA" altLang="en-US" b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17.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Яку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зброю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тримав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Микита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Годованець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на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Поділлі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де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була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своєрідна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революція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повстання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проти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гетьмана</a:t>
            </a:r>
            <a:r>
              <a:rPr lang="en-US" b="0" dirty="0"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23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260648"/>
            <a:ext cx="4104456" cy="122413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Дитинство байкаря</a:t>
            </a:r>
            <a:endParaRPr lang="uk-UA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4438228" y="275520"/>
            <a:ext cx="7344816" cy="5835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202122"/>
                </a:solidFill>
                <a:latin typeface="Arial" panose="020B0604020202020204" pitchFamily="34" charset="0"/>
              </a:rPr>
              <a:t>Народився </a:t>
            </a:r>
            <a:r>
              <a:rPr lang="uk-UA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в </a:t>
            </a:r>
            <a:r>
              <a:rPr lang="uk-UA" sz="1600" dirty="0">
                <a:solidFill>
                  <a:srgbClr val="202122"/>
                </a:solidFill>
                <a:latin typeface="Arial" panose="020B0604020202020204" pitchFamily="34" charset="0"/>
              </a:rPr>
              <a:t>багатодітній селянській сім'ї. Батьки були неписемні, </a:t>
            </a:r>
          </a:p>
          <a:p>
            <a:r>
              <a:rPr lang="uk-UA" sz="1600" dirty="0">
                <a:solidFill>
                  <a:srgbClr val="202122"/>
                </a:solidFill>
                <a:latin typeface="Arial" panose="020B0604020202020204" pitchFamily="34" charset="0"/>
              </a:rPr>
              <a:t>але дбали про освіту дітей. </a:t>
            </a:r>
            <a:endParaRPr lang="uk-UA" sz="16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4438015" y="1068070"/>
            <a:ext cx="7344410" cy="3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202122"/>
                </a:solidFill>
                <a:latin typeface="Arial" panose="020B0604020202020204" pitchFamily="34" charset="0"/>
              </a:rPr>
              <a:t>Хлопця вчив Йосип Чайка, який приносив йому книги з власної книгозбірні.</a:t>
            </a:r>
            <a:endParaRPr lang="uk-UA" sz="16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189756" y="1573658"/>
            <a:ext cx="4774605" cy="47089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Микита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Годованець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</a:rPr>
              <a:t> так </a:t>
            </a:r>
            <a:r>
              <a:rPr lang="ru-RU" sz="2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згадував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</a:rPr>
              <a:t> про </a:t>
            </a:r>
            <a:r>
              <a:rPr lang="ru-RU" sz="2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своє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дитяче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читання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</a:rPr>
              <a:t>: </a:t>
            </a:r>
            <a:endParaRPr lang="ru-RU" sz="2000" b="1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ru-RU" sz="2000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«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Ухопив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я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обома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руками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цю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книгу і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бігцем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подався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в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шкільний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сад,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захопивши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з собою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якийсь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підручник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та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зошит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примостився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під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яблунею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. То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був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„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Кобзар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“ Тараса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Шевченка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Ні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про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Шевченка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ні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про „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Кобзар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“ я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ще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нічого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не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чув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Розгорнув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, читаю… О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матінко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!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Українська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книжка! Чисто ж так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мати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моя говорить.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Звикаю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до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незнайомого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правопису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, читаю один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вірш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другий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третій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. А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серце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горить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грає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кипить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. Ой, як же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гарно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, як </a:t>
            </a:r>
            <a:r>
              <a:rPr lang="ru-RU" sz="2000" i="1" dirty="0" err="1">
                <a:solidFill>
                  <a:srgbClr val="202122"/>
                </a:solidFill>
                <a:latin typeface="Arial" panose="020B0604020202020204" pitchFamily="34" charset="0"/>
              </a:rPr>
              <a:t>цікаво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!»</a:t>
            </a:r>
            <a:endParaRPr lang="uk-UA" sz="20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0316" y="1613572"/>
            <a:ext cx="6552728" cy="4847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255" y="260985"/>
            <a:ext cx="11492865" cy="57594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1906 року закінчив </a:t>
            </a:r>
            <a:r>
              <a:rPr lang="uk-UA" sz="2400" b="1" dirty="0" err="1">
                <a:solidFill>
                  <a:schemeClr val="tx1"/>
                </a:solidFill>
              </a:rPr>
              <a:t>Степашанську</a:t>
            </a:r>
            <a:r>
              <a:rPr lang="uk-UA" sz="2400" b="1" dirty="0">
                <a:solidFill>
                  <a:schemeClr val="tx1"/>
                </a:solidFill>
              </a:rPr>
              <a:t> вчительську школу.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5302885" y="3933190"/>
            <a:ext cx="6445250" cy="2327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Навчався на дворічних курсах підготовки до університету. Вчителював у церковнопарафіяльних школах сіл </a:t>
            </a:r>
            <a:r>
              <a:rPr lang="uk-UA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Орлівка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Бубнівка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Поділлі.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6886575" y="1772920"/>
            <a:ext cx="4861560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 дебют відбувся в 1913 році. Поезії Годованця вперше опублікували у </a:t>
            </a:r>
            <a:r>
              <a:rPr lang="uk-UA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Києві </a:t>
            </a:r>
            <a:r>
              <a:rPr lang="uk-UA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шпальтах </a:t>
            </a:r>
            <a:r>
              <a:rPr lang="uk-UA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тижневика «Маяк» </a:t>
            </a:r>
            <a:r>
              <a:rPr lang="uk-UA" b="1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1913 року</a:t>
            </a:r>
            <a:r>
              <a:rPr lang="uk-UA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4" descr="Магніт на авто Знак оклику Блакитний | Magnet.in.u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88" y="1052604"/>
            <a:ext cx="1694031" cy="169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923925"/>
            <a:ext cx="4279265" cy="2706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3860800"/>
            <a:ext cx="4304665" cy="2762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podolyanin.com.ua/wp-content/uploads/2019/04/6821611feaf1312ad5f50b4ca37094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" y="260985"/>
            <a:ext cx="3298825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222750" y="2853055"/>
            <a:ext cx="2503805" cy="1322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У 1914—1918 рр. перебував </a:t>
            </a:r>
          </a:p>
          <a:p>
            <a:r>
              <a:rPr lang="uk-UA" sz="2000" dirty="0"/>
              <a:t>на військовій службі.</a:t>
            </a:r>
          </a:p>
        </p:txBody>
      </p:sp>
      <p:pic>
        <p:nvPicPr>
          <p:cNvPr id="7170" name="Picture 2" descr="https://podolyanin.com.ua/wp-content/uploads/2019/04/281f0fdfe84f67aa3121f4b37c1a9b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20" y="260985"/>
            <a:ext cx="4891405" cy="61315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9" name="Прямокутник 8"/>
          <p:cNvSpPr/>
          <p:nvPr/>
        </p:nvSpPr>
        <p:spPr>
          <a:xfrm>
            <a:off x="549910" y="4797425"/>
            <a:ext cx="329882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1800" i="1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Микита ГОДОВАНЕЦЬ: </a:t>
            </a:r>
          </a:p>
          <a:p>
            <a:pPr algn="r"/>
            <a:r>
              <a:rPr lang="uk-UA" sz="1800" i="1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i="1" dirty="0" err="1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ружній</a:t>
            </a:r>
            <a:r>
              <a:rPr lang="ru-RU" sz="1800" i="1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шарж художника-карикатуриста </a:t>
            </a:r>
          </a:p>
          <a:p>
            <a:pPr algn="r"/>
            <a:r>
              <a:rPr lang="ru-RU" sz="1800" i="1" dirty="0" err="1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Анатолія</a:t>
            </a:r>
            <a:r>
              <a:rPr lang="ru-RU" sz="1800" i="1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Арутюнянца</a:t>
            </a:r>
          </a:p>
        </p:txBody>
      </p:sp>
      <p:pic>
        <p:nvPicPr>
          <p:cNvPr id="7174" name="Picture 6" descr="Прямокутний дорожній знак 5.7.2 - Фабрика Знакі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67" y="1916962"/>
            <a:ext cx="983941" cy="98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Прямокутний дорожній знак 5.7.2 - Фабрика Знакі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48897" y="1485162"/>
            <a:ext cx="983941" cy="98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549796" y="332656"/>
            <a:ext cx="417646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err="1" smtClean="0"/>
              <a:t>Микита</a:t>
            </a:r>
            <a:r>
              <a:rPr lang="ru-RU" b="1" dirty="0" smtClean="0"/>
              <a:t> ГОДОВАНЕЦЬ </a:t>
            </a:r>
          </a:p>
          <a:p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/>
              <a:t>другом </a:t>
            </a:r>
            <a:endParaRPr lang="ru-RU" dirty="0" smtClean="0"/>
          </a:p>
          <a:p>
            <a:r>
              <a:rPr lang="ru-RU" b="1" dirty="0" smtClean="0"/>
              <a:t>Остапа ВИШНІ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078" name="Picture 6" descr="https://podolyanin.com.ua/wp-content/uploads/2019/04/9bd135ad8abf56eef1150f3dfe13f6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332655"/>
            <a:ext cx="4677905" cy="64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999"/>
          <a:stretch>
            <a:fillRect/>
          </a:stretch>
        </p:blipFill>
        <p:spPr>
          <a:xfrm>
            <a:off x="8685941" y="5577822"/>
            <a:ext cx="3381762" cy="1160145"/>
          </a:xfrm>
          <a:prstGeom prst="rect">
            <a:avLst/>
          </a:prstGeom>
        </p:spPr>
      </p:pic>
      <p:pic>
        <p:nvPicPr>
          <p:cNvPr id="3080" name="Picture 8" descr="ТАК І СТАВ ФЕЙЛЕТОНІСТОМ» | Газета &quot;Подолянин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7" y="1628800"/>
            <a:ext cx="4176464" cy="519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49550" y="1628775"/>
            <a:ext cx="1976755" cy="708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r"/>
            <a:r>
              <a:rPr lang="uk-UA" sz="2000" dirty="0" smtClean="0"/>
              <a:t>Остап Вишня, </a:t>
            </a:r>
          </a:p>
          <a:p>
            <a:pPr algn="r"/>
            <a:r>
              <a:rPr lang="uk-UA" sz="2000" dirty="0" smtClean="0"/>
              <a:t>1920-і роки</a:t>
            </a:r>
            <a:endParaRPr lang="uk-UA" sz="2000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4804410" y="332740"/>
            <a:ext cx="2498725" cy="48926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***Десь </a:t>
            </a:r>
            <a:r>
              <a:rPr lang="uk-UA" dirty="0"/>
              <a:t>у час перебування Павла ГУБЕНКА в Кам’янці-Подільському відбулася його зустріч із </a:t>
            </a:r>
            <a:r>
              <a:rPr lang="uk-UA" dirty="0" smtClean="0"/>
              <a:t>поетом-початківцем, </a:t>
            </a:r>
            <a:r>
              <a:rPr lang="uk-UA" dirty="0"/>
              <a:t>гумористом, байкарем </a:t>
            </a:r>
            <a:r>
              <a:rPr lang="uk-UA" b="1" dirty="0"/>
              <a:t>Микитою ГОДОВАНЦЕМ</a:t>
            </a:r>
            <a:r>
              <a:rPr lang="uk-UA" dirty="0"/>
              <a:t>.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3934460" y="5445760"/>
            <a:ext cx="3262630" cy="10579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Писати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в газетах я почав у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Кам’янці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на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Поділлі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1919 року за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підписом</a:t>
            </a:r>
            <a:r>
              <a:rPr lang="ru-RU" sz="1600" b="1" dirty="0">
                <a:solidFill>
                  <a:srgbClr val="333333"/>
                </a:solidFill>
                <a:latin typeface="Open Sans"/>
              </a:rPr>
              <a:t> Павла </a:t>
            </a:r>
            <a:r>
              <a:rPr lang="ru-RU" sz="1600" b="1" dirty="0" err="1">
                <a:solidFill>
                  <a:srgbClr val="333333"/>
                </a:solidFill>
                <a:latin typeface="Open Sans"/>
              </a:rPr>
              <a:t>Грунського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0691" y="202368"/>
            <a:ext cx="5040560" cy="218647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r>
              <a:rPr lang="uk-UA" sz="2000" dirty="0" smtClean="0"/>
              <a:t>Під </a:t>
            </a:r>
            <a:r>
              <a:rPr lang="uk-UA" sz="2000" dirty="0"/>
              <a:t>впливом одного з літературних диспутів, що проходив у </a:t>
            </a:r>
            <a:r>
              <a:rPr lang="uk-UA" sz="2000" dirty="0" smtClean="0"/>
              <a:t>Кам'янець-Подільському державному українському університеті, </a:t>
            </a:r>
            <a:r>
              <a:rPr lang="uk-UA" sz="2000" dirty="0"/>
              <a:t>ГОДОВАНЕЦЬ опублікував у місцевій газеті байку </a:t>
            </a:r>
            <a:r>
              <a:rPr lang="uk-UA" sz="2000" b="1" i="1" dirty="0"/>
              <a:t>«Максим і Павло»</a:t>
            </a:r>
            <a:r>
              <a:rPr lang="uk-UA" sz="2000" dirty="0"/>
              <a:t>, яка стала популярною в місті, бо читачі вгадували в ній прототипів героїв.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31" b="6060"/>
          <a:stretch>
            <a:fillRect/>
          </a:stretch>
        </p:blipFill>
        <p:spPr>
          <a:xfrm>
            <a:off x="8543066" y="188640"/>
            <a:ext cx="3207957" cy="6480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0306917" y="62068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1920 рік</a:t>
            </a:r>
            <a:endParaRPr lang="uk-UA" dirty="0"/>
          </a:p>
        </p:txBody>
      </p:sp>
      <p:pic>
        <p:nvPicPr>
          <p:cNvPr id="8" name="Picture 2" descr="https://podolyanin.com.ua/wp-content/uploads/2019/04/e2c1459b1f2db53217d98c3697f8f96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" y="116840"/>
            <a:ext cx="2625090" cy="292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/>
          <p:cNvSpPr/>
          <p:nvPr/>
        </p:nvSpPr>
        <p:spPr>
          <a:xfrm>
            <a:off x="334155" y="3242708"/>
            <a:ext cx="2532947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Одного разу байку похвалив </a:t>
            </a:r>
            <a:r>
              <a:rPr lang="uk-UA" sz="2000" b="1" dirty="0"/>
              <a:t>Остап Вишня</a:t>
            </a:r>
            <a:r>
              <a:rPr lang="uk-UA" sz="2000" dirty="0"/>
              <a:t>: </a:t>
            </a:r>
            <a:r>
              <a:rPr lang="uk-UA" sz="2000" b="1" i="1" dirty="0"/>
              <a:t>«Вона буде в нашій українській хрестоматії»</a:t>
            </a:r>
            <a:r>
              <a:rPr lang="uk-UA" sz="2000" dirty="0"/>
              <a:t>. </a:t>
            </a:r>
            <a:endParaRPr lang="uk-UA" sz="2000" dirty="0" smtClean="0"/>
          </a:p>
          <a:p>
            <a:r>
              <a:rPr lang="uk-UA" sz="2000" dirty="0" smtClean="0"/>
              <a:t>Це </a:t>
            </a:r>
            <a:r>
              <a:rPr lang="uk-UA" sz="2000" dirty="0"/>
              <a:t>запам’яталося Микиті ГОДОВАНЦЮ. 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5593665" y="2420856"/>
            <a:ext cx="2784950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1930 року, знову зустрівшись із тим же читачем, Микита Павлович зрозумів, що </a:t>
            </a:r>
            <a:r>
              <a:rPr lang="uk-UA" b="1" i="1" dirty="0"/>
              <a:t>гарне майбутнє в літературі пророкував йому Остап ВИШНЯ</a:t>
            </a:r>
            <a:r>
              <a:rPr lang="uk-UA" dirty="0"/>
              <a:t>.</a:t>
            </a:r>
          </a:p>
        </p:txBody>
      </p:sp>
      <p:pic>
        <p:nvPicPr>
          <p:cNvPr id="4098" name="Picture 2" descr="Теплик-life - Мыкыта Годованец (Микита Годованець)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51" y="2925584"/>
            <a:ext cx="2509833" cy="33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ниги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BB5C329-08A6-4E5E-AEF1-A97828C87411}">
  <ds:schemaRefs/>
</ds:datastoreItem>
</file>

<file path=customXml/itemProps2.xml><?xml version="1.0" encoding="utf-8"?>
<ds:datastoreItem xmlns:ds="http://schemas.openxmlformats.org/officeDocument/2006/customXml" ds:itemID="{F301D382-32B0-43EE-932C-28906AF37617}">
  <ds:schemaRefs/>
</ds:datastoreItem>
</file>

<file path=customXml/itemProps3.xml><?xml version="1.0" encoding="utf-8"?>
<ds:datastoreItem xmlns:ds="http://schemas.openxmlformats.org/officeDocument/2006/customXml" ds:itemID="{E1B558C7-619B-49BE-9097-7FCBDADD4EC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зі стосом синіх книг (широкоформатна)</Template>
  <TotalTime>0</TotalTime>
  <Words>3684</Words>
  <Application>Microsoft Office PowerPoint</Application>
  <PresentationFormat>Довільний</PresentationFormat>
  <Paragraphs>306</Paragraphs>
  <Slides>45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45</vt:i4>
      </vt:variant>
    </vt:vector>
  </HeadingPairs>
  <TitlesOfParts>
    <vt:vector size="58" baseType="lpstr">
      <vt:lpstr>SimSun</vt:lpstr>
      <vt:lpstr>Arial</vt:lpstr>
      <vt:lpstr>Century Gothic</vt:lpstr>
      <vt:lpstr>Helvetica</vt:lpstr>
      <vt:lpstr>Open Sans</vt:lpstr>
      <vt:lpstr>Philosopher</vt:lpstr>
      <vt:lpstr>PT Serif</vt:lpstr>
      <vt:lpstr>Roboto</vt:lpstr>
      <vt:lpstr>Segoe UI Historic</vt:lpstr>
      <vt:lpstr>Times New Roman</vt:lpstr>
      <vt:lpstr>Verdana</vt:lpstr>
      <vt:lpstr>Wingdings</vt:lpstr>
      <vt:lpstr>Книги 16x9</vt:lpstr>
      <vt:lpstr>МИКИТА ГОДОВАНЕЦЬ</vt:lpstr>
      <vt:lpstr>Презентація PowerPoint</vt:lpstr>
      <vt:lpstr>Микита Павлович  в українській літературі має славу чесного, відвертого та веселого поета-байкаря. </vt:lpstr>
      <vt:lpstr>Презентація PowerPoint</vt:lpstr>
      <vt:lpstr>Дитинство байкаря</vt:lpstr>
      <vt:lpstr>1906 року закінчив Степашанську вчительську школу. </vt:lpstr>
      <vt:lpstr>Презентація PowerPoint</vt:lpstr>
      <vt:lpstr>Презентація PowerPoint</vt:lpstr>
      <vt:lpstr>Під впливом одного з літературних диспутів, що проходив у Кам'янець-Подільському державному українському університеті, ГОДОВАНЕЦЬ опублікував у місцевій газеті байку «Максим і Павло», яка стала популярною в місті, бо читачі вгадували в ній прототипів героїв. </vt:lpstr>
      <vt:lpstr>Також на Кам’янеччині:</vt:lpstr>
      <vt:lpstr>Діяльність на зорі</vt:lpstr>
      <vt:lpstr>Презентація PowerPoint</vt:lpstr>
      <vt:lpstr>У 1925 році поєднує своє життя з кам’янчанкою Серафимою Миколаївною Метельницькою, котра, як і М. Годованець, була із багатодітної родини.</vt:lpstr>
      <vt:lpstr>Член спілки письменників СРСР з 1934 року. </vt:lpstr>
      <vt:lpstr>Звинувачення – згущувались темні хмари</vt:lpstr>
      <vt:lpstr>ДОПИТ  За мотивами «справи» Микити Годованця  Уперто Вовк питав Коня одне і те ж: – Чому це із вогнем ти заграєш? Як при дорозі Лев чи я стою, Чому не хилиш голову свою? – Як голову хилить, то ж – глипати під ноги, Мені ж слід бачити всі звивини дороги, – Кінь пояснив. Та Вовк своє: – Виляєш? А сам нам яму копитом копаєш… – Та то, – Кінь каже, – я гострю копита… – Ага, так ти ще й зуби хочеш бити, Як хтось тебе захоче запрягти?.. Не нашим духом, видно, дишеш ти! Ми чуємо: ти про своє іржеш, Комусь за море знаки подаєш, Щоб Слон примчав і всіх тут розтоптав… Але затям: не ловимо ми ґав! Доскачешся, гнідий, – намнемо боки. Затям: нам все відомо від Сороки! – Та звідки ж зна про мене птаха та?.. – Сорока знає все, притисни лиш хвоста!  …Мораль, як не крути, тут є таки: У справ замовних – довгі язики, І де закон – тайга, не жди якогось права, Бо замість суду там – лише розправа.</vt:lpstr>
      <vt:lpstr>РЕПРЕСІЇ  31 січня 1937 року Микиту Годованця було заарештовано і за постановою особливої наради при НКВС від 13 червня того ж року вислано на Середню Колиму, де він пробув до 1947 року. Байкаря за справою 6679-2ф звинуватили в українському буржуазному націоналізмі, закидаючи, що він емісар Є. Коновальця в Україні.</vt:lpstr>
      <vt:lpstr>– А чому у байках 20-30-тих років у вас були переважно рослини? А де ж Леви, Тигри, Гієни, Вовки, Орли? Лиш зрідка, і то не дуже хижі…</vt:lpstr>
      <vt:lpstr>Микита Павлович Годованець – «широко відомий, – за його самоіронією, – аж до Колими»</vt:lpstr>
      <vt:lpstr>Завдяки подарованому знайомими фотоапарату байкар набирається досвіду фотографа, це й дає змогу родині триматися на плаву в Мерефі Харківської області, де жила його племінниця.</vt:lpstr>
      <vt:lpstr>Скільки сил, нервів, усі зуби випали. А на світ не злився. Тішився, як хтось мав успіх.</vt:lpstr>
      <vt:lpstr>Презентація PowerPoint</vt:lpstr>
      <vt:lpstr>Після рецензії Д. Білоуса Годованець засів за теорію байки, вивчав досвід, майстерність видатних байкарів.</vt:lpstr>
      <vt:lpstr>Презентація PowerPoint</vt:lpstr>
      <vt:lpstr>“А хто ж іще їм допоможе?”</vt:lpstr>
      <vt:lpstr>Презентація PowerPoint</vt:lpstr>
      <vt:lpstr>Передати вогонь творчості</vt:lpstr>
      <vt:lpstr>Презентація PowerPoint</vt:lpstr>
      <vt:lpstr>Ми віддали йому зошити з віршами і навіть не з’ясували, хто він, зрадівши, що нами  зацікавився солідний чоловік. Лише восени  1957-го несподівано зустрілися в нього  вдома. Пригорнувши нас, початківців, жартував,  що знає, кого брати під крило, на відміну від Квочки з його байки, що пригріла і Ласочку.</vt:lpstr>
      <vt:lpstr>Не вірте й В.Бєлінському, що наша мова неспроможна творити літературу.  Слід не стільки хвалити мову – солов’їна, чарівна! – скільки чарувати нею. </vt:lpstr>
      <vt:lpstr>Микита Павлович Годованець – автор приблизно 600 оригінальних і понад 1000 перекладних байок. </vt:lpstr>
      <vt:lpstr>Завжди актуальний</vt:lpstr>
      <vt:lpstr>Беручи до рук “Крокодил” і “Перець”, – деякі воліли б, щоб Крокодил був беззубий, а Перець – не гострий.  А Їжака, хочуть мати постриженим, як у моїй байці “Непристойний Їжак”, Хрін же – підсолодженим, як у байці “Хрін і Морква”.  Один, зачувши байку “Кручений панич і лозина”, так почервонів, наче він – панич. </vt:lpstr>
      <vt:lpstr>Як перекладач М.Годованець відкривав нам премудрощі у:</vt:lpstr>
      <vt:lpstr>Презентація PowerPoint</vt:lpstr>
      <vt:lpstr>Презентація PowerPoint</vt:lpstr>
      <vt:lpstr>Помер Микита Годованець 28.08.1974 року </vt:lpstr>
      <vt:lpstr>Засновано  мистецьку премію імені Микити Годованця </vt:lpstr>
      <vt:lpstr>Презентація PowerPoint</vt:lpstr>
      <vt:lpstr>Презентація PowerPoint</vt:lpstr>
      <vt:lpstr>Презентація PowerPoint</vt:lpstr>
      <vt:lpstr>Перефразовуючи Патріарха байки, визнаємо, що його майже 600 оригінальних і більш ніж 1000 перекладних байок – це понад півтори тисячі нищівних пострілів у зло сучасності. Важливо ними вбивати зло, аби те непочуте зло нас не знищило.</vt:lpstr>
      <vt:lpstr>Презентація PowerPoint</vt:lpstr>
      <vt:lpstr>Рефлексія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17</cp:revision>
  <dcterms:created xsi:type="dcterms:W3CDTF">2023-09-21T20:11:00Z</dcterms:created>
  <dcterms:modified xsi:type="dcterms:W3CDTF">2024-02-23T22:25:05Z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  <property fmtid="{D5CDD505-2E9C-101B-9397-08002B2CF9AE}" pid="8" name="ICV">
    <vt:lpwstr>C057FC325F4A48BBB2BBCDCA9338EA3B_13</vt:lpwstr>
  </property>
  <property fmtid="{D5CDD505-2E9C-101B-9397-08002B2CF9AE}" pid="9" name="KSOProductBuildVer">
    <vt:lpwstr>1033-12.2.0.13266</vt:lpwstr>
  </property>
</Properties>
</file>